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29"/>
  </p:notesMasterIdLst>
  <p:handoutMasterIdLst>
    <p:handoutMasterId r:id="rId30"/>
  </p:handoutMasterIdLst>
  <p:sldIdLst>
    <p:sldId id="256" r:id="rId2"/>
    <p:sldId id="446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44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B4B5F23-1BE3-4ABF-B0A5-9D10B97E3687}">
          <p14:sldIdLst>
            <p14:sldId id="256"/>
            <p14:sldId id="446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4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91D6A2-5FDF-4812-ADD8-66D57A94DC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D0717-0EF3-4456-938E-30FB1D062D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A1F55-3044-4F2B-B4D9-B338F264E67F}" type="datetimeFigureOut">
              <a:rPr lang="en-US" smtClean="0"/>
              <a:t>15/11/2020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58ED8-D688-427B-9EBF-E8AE7BE943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9BBD8-B84A-44F5-A0A4-E4D4E4F296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74AC6-E797-49A9-BB33-248A0AAB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7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D8115-89A9-4B40-9233-DF69F640951F}" type="datetimeFigureOut">
              <a:rPr lang="en-US" smtClean="0"/>
              <a:t>15/11/2020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89BA6-4D44-4A53-ADA8-EE9DA6D97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311936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3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974BF-6CE5-4FFD-A9BA-1E723832D5D6}"/>
              </a:ext>
            </a:extLst>
          </p:cNvPr>
          <p:cNvCxnSpPr/>
          <p:nvPr userDrawn="1"/>
        </p:nvCxnSpPr>
        <p:spPr>
          <a:xfrm>
            <a:off x="946404" y="4317129"/>
            <a:ext cx="70637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47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524" y="213505"/>
            <a:ext cx="7063740" cy="95346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974BF-6CE5-4FFD-A9BA-1E723832D5D6}"/>
              </a:ext>
            </a:extLst>
          </p:cNvPr>
          <p:cNvCxnSpPr/>
          <p:nvPr userDrawn="1"/>
        </p:nvCxnSpPr>
        <p:spPr>
          <a:xfrm>
            <a:off x="763524" y="1258045"/>
            <a:ext cx="70637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3CCCAF-1687-4CD4-96F3-E56702DF77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3524" y="1431414"/>
            <a:ext cx="7063740" cy="52130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74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9125" y="2688022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31" y="3134714"/>
            <a:ext cx="7669923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/>
          <a:lstStyle/>
          <a:p>
            <a:fld id="{2B4727DC-7BB0-4616-8BCC-434D3B68527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78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F94F45-70AC-4C36-AA07-7B92B82E0F16}"/>
              </a:ext>
            </a:extLst>
          </p:cNvPr>
          <p:cNvSpPr/>
          <p:nvPr userDrawn="1"/>
        </p:nvSpPr>
        <p:spPr>
          <a:xfrm>
            <a:off x="0" y="6432329"/>
            <a:ext cx="8629650" cy="425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65760"/>
            <a:ext cx="7701533" cy="7062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40221"/>
            <a:ext cx="7796030" cy="4931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B076BC-DD02-4A69-A7B3-53AD16B849B0}"/>
              </a:ext>
            </a:extLst>
          </p:cNvPr>
          <p:cNvCxnSpPr>
            <a:cxnSpLocks/>
          </p:cNvCxnSpPr>
          <p:nvPr userDrawn="1"/>
        </p:nvCxnSpPr>
        <p:spPr>
          <a:xfrm>
            <a:off x="514351" y="1072055"/>
            <a:ext cx="77015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ctagon 22">
            <a:extLst>
              <a:ext uri="{FF2B5EF4-FFF2-40B4-BE49-F238E27FC236}">
                <a16:creationId xmlns:a16="http://schemas.microsoft.com/office/drawing/2014/main" id="{55C6C111-F89E-4EF2-B62A-3127F6D5691D}"/>
              </a:ext>
            </a:extLst>
          </p:cNvPr>
          <p:cNvSpPr/>
          <p:nvPr userDrawn="1"/>
        </p:nvSpPr>
        <p:spPr>
          <a:xfrm>
            <a:off x="6359412" y="5129046"/>
            <a:ext cx="319270" cy="333705"/>
          </a:xfrm>
          <a:prstGeom prst="oc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ctagon 23">
            <a:extLst>
              <a:ext uri="{FF2B5EF4-FFF2-40B4-BE49-F238E27FC236}">
                <a16:creationId xmlns:a16="http://schemas.microsoft.com/office/drawing/2014/main" id="{C26EE665-42D0-4827-8985-8DF8A032EAB4}"/>
              </a:ext>
            </a:extLst>
          </p:cNvPr>
          <p:cNvSpPr/>
          <p:nvPr userDrawn="1"/>
        </p:nvSpPr>
        <p:spPr>
          <a:xfrm>
            <a:off x="8665789" y="6453353"/>
            <a:ext cx="398741" cy="352095"/>
          </a:xfrm>
          <a:prstGeom prst="oc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67291-EBC0-45A7-A94F-818DE1D9F3B7}"/>
              </a:ext>
            </a:extLst>
          </p:cNvPr>
          <p:cNvSpPr txBox="1"/>
          <p:nvPr userDrawn="1"/>
        </p:nvSpPr>
        <p:spPr>
          <a:xfrm>
            <a:off x="8649395" y="643232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B4727DC-7BB0-4616-8BCC-434D3B685274}" type="slidenum">
              <a:rPr lang="en-US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52492D-2AEC-4099-93DA-E2F61E38B4EF}"/>
              </a:ext>
            </a:extLst>
          </p:cNvPr>
          <p:cNvSpPr/>
          <p:nvPr userDrawn="1"/>
        </p:nvSpPr>
        <p:spPr>
          <a:xfrm rot="16200000">
            <a:off x="5457826" y="3171825"/>
            <a:ext cx="68580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ctagon 28">
            <a:extLst>
              <a:ext uri="{FF2B5EF4-FFF2-40B4-BE49-F238E27FC236}">
                <a16:creationId xmlns:a16="http://schemas.microsoft.com/office/drawing/2014/main" id="{82C4505F-D792-4FCB-8B26-F6AADB587B90}"/>
              </a:ext>
            </a:extLst>
          </p:cNvPr>
          <p:cNvSpPr/>
          <p:nvPr userDrawn="1"/>
        </p:nvSpPr>
        <p:spPr>
          <a:xfrm>
            <a:off x="8632250" y="6370002"/>
            <a:ext cx="470708" cy="425669"/>
          </a:xfrm>
          <a:prstGeom prst="oc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FBF4E0CD-DF93-48C6-8ACC-3BBC7031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230" y="6424338"/>
            <a:ext cx="494605" cy="29177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fld id="{2B4727DC-7BB0-4616-8BCC-434D3B68527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958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4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7" r:id="rId2"/>
    <p:sldLayoutId id="2147483743" r:id="rId3"/>
    <p:sldLayoutId id="2147483741" r:id="rId4"/>
    <p:sldLayoutId id="214748374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DKIxBr6yhI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_RN89xApebs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nM3u99xIf4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9F5C-2DBB-4412-8000-24FA8EA72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3058136"/>
          </a:xfrm>
        </p:spPr>
        <p:txBody>
          <a:bodyPr>
            <a:normAutofit/>
          </a:bodyPr>
          <a:lstStyle/>
          <a:p>
            <a:r>
              <a:rPr lang="en-US" sz="6600" dirty="0"/>
              <a:t>Computer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19C65-9DDE-4BA2-8130-322AD394B7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Chapter 4 – Using a Computer</a:t>
            </a:r>
          </a:p>
        </p:txBody>
      </p:sp>
    </p:spTree>
    <p:extLst>
      <p:ext uri="{BB962C8B-B14F-4D97-AF65-F5344CB8AC3E}">
        <p14:creationId xmlns:p14="http://schemas.microsoft.com/office/powerpoint/2010/main" val="353429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9623-9BF4-404C-A19C-65D3DD47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desktop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4D2C-7A47-4084-B727-614FFA4BE2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40221"/>
            <a:ext cx="7796030" cy="5139314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Step 6</a:t>
            </a:r>
          </a:p>
          <a:p>
            <a:pPr algn="just" fontAlgn="base"/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If you have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external speakers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or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headphones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you can connect them to your computer's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audio port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(either on the front or back of the computer case). Many computers have color-coded ports. 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Speakers</a:t>
            </a:r>
            <a:r>
              <a:rPr lang="en-US" dirty="0">
                <a:solidFill>
                  <a:srgbClr val="4E4E4E"/>
                </a:solidFill>
                <a:latin typeface="source sans pro" panose="020B0503030403020204" pitchFamily="34" charset="0"/>
              </a:rPr>
              <a:t>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or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headphones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connect to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green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port, and 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microphones</a:t>
            </a:r>
            <a:r>
              <a:rPr lang="en-US" dirty="0">
                <a:solidFill>
                  <a:srgbClr val="4E4E4E"/>
                </a:solidFill>
                <a:latin typeface="source sans pro" panose="020B0503030403020204" pitchFamily="34" charset="0"/>
              </a:rPr>
              <a:t>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connect to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pink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port.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blue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port is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line in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which can be used with other types of devices.</a:t>
            </a:r>
          </a:p>
        </p:txBody>
      </p:sp>
      <p:pic>
        <p:nvPicPr>
          <p:cNvPr id="54274" name="Picture 2" descr="plugging in the speakers">
            <a:extLst>
              <a:ext uri="{FF2B5EF4-FFF2-40B4-BE49-F238E27FC236}">
                <a16:creationId xmlns:a16="http://schemas.microsoft.com/office/drawing/2014/main" id="{98AA6280-87D0-4B08-A20B-ABBFE09D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1" y="3650382"/>
            <a:ext cx="2972838" cy="260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30D299-6142-4051-989D-238E96A32B58}"/>
              </a:ext>
            </a:extLst>
          </p:cNvPr>
          <p:cNvSpPr txBox="1"/>
          <p:nvPr/>
        </p:nvSpPr>
        <p:spPr>
          <a:xfrm>
            <a:off x="4177846" y="3611263"/>
            <a:ext cx="37292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16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*Some speakers, headphones, and microphones have </a:t>
            </a:r>
            <a:r>
              <a:rPr lang="en-US" sz="16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USB connectors</a:t>
            </a:r>
            <a:r>
              <a:rPr lang="en-US" sz="1600" dirty="0">
                <a:solidFill>
                  <a:srgbClr val="4E4E4E"/>
                </a:solidFill>
                <a:latin typeface="source sans pro" panose="020B0503030403020204" pitchFamily="34" charset="0"/>
              </a:rPr>
              <a:t> </a:t>
            </a:r>
            <a:r>
              <a:rPr lang="en-US" sz="16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instead of the usual audio plug. These can be connected to any USB port. In addition, many computers have speakers or microphones built into the monitor.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617DF-156E-40DE-AA82-218F93A9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10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7546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9623-9BF4-404C-A19C-65D3DD47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desktop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4D2C-7A47-4084-B727-614FFA4BE2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40221"/>
            <a:ext cx="7796030" cy="513931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Step 7</a:t>
            </a:r>
          </a:p>
          <a:p>
            <a:pPr algn="just" fontAlgn="base"/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Locate the two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power supply cables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that came with your computer. Plug the first power supply cable into the back of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computer case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and then into a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surge protector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Then, using the other cable, connect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monitor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to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surge protector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Finally, plug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surge protector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into a wall outlet. You may also need to turn on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surge protector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if it has a power switch.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0D299-6142-4051-989D-238E96A32B58}"/>
              </a:ext>
            </a:extLst>
          </p:cNvPr>
          <p:cNvSpPr txBox="1"/>
          <p:nvPr/>
        </p:nvSpPr>
        <p:spPr>
          <a:xfrm>
            <a:off x="679224" y="5810695"/>
            <a:ext cx="75366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16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*You can also use an </a:t>
            </a:r>
            <a:r>
              <a:rPr lang="en-US" sz="16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uninterruptable power supply (UPS)</a:t>
            </a:r>
            <a:r>
              <a:rPr lang="en-US" sz="16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which acts as a surge protector and provides temporary power if there is a power outage.</a:t>
            </a:r>
          </a:p>
        </p:txBody>
      </p:sp>
      <p:pic>
        <p:nvPicPr>
          <p:cNvPr id="55300" name="Picture 4" descr="plugging the computer into the surge protector">
            <a:extLst>
              <a:ext uri="{FF2B5EF4-FFF2-40B4-BE49-F238E27FC236}">
                <a16:creationId xmlns:a16="http://schemas.microsoft.com/office/drawing/2014/main" id="{8EE75EF2-7C89-413F-A08A-512D9C69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11" y="3734900"/>
            <a:ext cx="2760186" cy="183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plugging the surge protector into the wall">
            <a:extLst>
              <a:ext uri="{FF2B5EF4-FFF2-40B4-BE49-F238E27FC236}">
                <a16:creationId xmlns:a16="http://schemas.microsoft.com/office/drawing/2014/main" id="{BF62ABF6-2FA1-44E9-8C43-D3EAA2B62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97" y="3703552"/>
            <a:ext cx="2599209" cy="186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84751-11E4-402C-90EB-3918722E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11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2292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9623-9BF4-404C-A19C-65D3DD47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desktop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4D2C-7A47-4084-B727-614FFA4BE2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40221"/>
            <a:ext cx="7796030" cy="513931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Step 8</a:t>
            </a:r>
          </a:p>
          <a:p>
            <a:pPr algn="just" fontAlgn="base"/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If you have a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printer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scanner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webcam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or other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peripherals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you can connect them at this point. Many peripherals are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plug and play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which means they will be recognized by your computer as soon as they are plugged in.</a:t>
            </a:r>
          </a:p>
          <a:p>
            <a:pPr algn="just" fontAlgn="base"/>
            <a:endParaRPr lang="en-US" dirty="0">
              <a:solidFill>
                <a:srgbClr val="4E4E4E"/>
              </a:solidFill>
              <a:latin typeface="source sans pro" panose="020B0503030403020204" pitchFamily="34" charset="0"/>
            </a:endParaRPr>
          </a:p>
          <a:p>
            <a:pPr algn="just" fontAlgn="base"/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/>
            <a:endParaRPr lang="en-US" dirty="0">
              <a:solidFill>
                <a:srgbClr val="4E4E4E"/>
              </a:solidFill>
              <a:latin typeface="source sans pro" panose="020B0503030403020204" pitchFamily="34" charset="0"/>
            </a:endParaRPr>
          </a:p>
          <a:p>
            <a:pPr algn="just" fontAlgn="base"/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/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Other peripherals may include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software 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that needs to be installed before you can begin using them. Use the instructions included with the device to install it if necessary.</a:t>
            </a:r>
          </a:p>
        </p:txBody>
      </p:sp>
      <p:pic>
        <p:nvPicPr>
          <p:cNvPr id="56322" name="Picture 2" descr="a printer">
            <a:extLst>
              <a:ext uri="{FF2B5EF4-FFF2-40B4-BE49-F238E27FC236}">
                <a16:creationId xmlns:a16="http://schemas.microsoft.com/office/drawing/2014/main" id="{24A74141-1679-4C76-991C-1E67B855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57" y="3092968"/>
            <a:ext cx="3955014" cy="18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F8F9-7017-4566-9AC0-71F1A1AB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12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8196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9623-9BF4-404C-A19C-65D3DD47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Getting to know your computer's OS</a:t>
            </a:r>
          </a:p>
        </p:txBody>
      </p:sp>
      <p:pic>
        <p:nvPicPr>
          <p:cNvPr id="4" name="Online Media 3" title="Windows Basics: Getting Started with the Desktop">
            <a:hlinkClick r:id="" action="ppaction://media"/>
            <a:extLst>
              <a:ext uri="{FF2B5EF4-FFF2-40B4-BE49-F238E27FC236}">
                <a16:creationId xmlns:a16="http://schemas.microsoft.com/office/drawing/2014/main" id="{5998E2EE-6E1A-4488-9A55-AFA9D79909A7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4351" y="1470582"/>
            <a:ext cx="7701533" cy="4331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517E8-285A-4FFB-9BA1-E9DBC585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13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141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9623-9BF4-404C-A19C-65D3DD47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Getting to know your computer's OS</a:t>
            </a:r>
          </a:p>
        </p:txBody>
      </p:sp>
      <p:pic>
        <p:nvPicPr>
          <p:cNvPr id="6" name="Online Media 5" title="macOS Basics: Getting Started with the Desktop">
            <a:hlinkClick r:id="" action="ppaction://media"/>
            <a:extLst>
              <a:ext uri="{FF2B5EF4-FFF2-40B4-BE49-F238E27FC236}">
                <a16:creationId xmlns:a16="http://schemas.microsoft.com/office/drawing/2014/main" id="{EE21D291-B095-4D64-A6E1-9708D0F1D3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4351" y="1470582"/>
            <a:ext cx="7700313" cy="4331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5BA7F-3F3C-47D6-BF48-6939B072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14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30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92BC-C3EE-4C66-9C7D-24EFE623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to know the interface</a:t>
            </a:r>
          </a:p>
        </p:txBody>
      </p:sp>
      <p:pic>
        <p:nvPicPr>
          <p:cNvPr id="57346" name="Picture 2" descr="windows desktop">
            <a:extLst>
              <a:ext uri="{FF2B5EF4-FFF2-40B4-BE49-F238E27FC236}">
                <a16:creationId xmlns:a16="http://schemas.microsoft.com/office/drawing/2014/main" id="{DD2BB41E-4D0C-442F-BE5C-D3FDD04D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50" y="1261487"/>
            <a:ext cx="6581133" cy="493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B45EE-5438-4337-9270-43E64621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15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0040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92BC-C3EE-4C66-9C7D-24EFE623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to know the interface</a:t>
            </a:r>
          </a:p>
        </p:txBody>
      </p:sp>
      <p:pic>
        <p:nvPicPr>
          <p:cNvPr id="5" name="Picture 2" descr="os x desktop">
            <a:extLst>
              <a:ext uri="{FF2B5EF4-FFF2-40B4-BE49-F238E27FC236}">
                <a16:creationId xmlns:a16="http://schemas.microsoft.com/office/drawing/2014/main" id="{023B0A45-3FA4-47A4-8F3F-4D515F64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40221"/>
            <a:ext cx="7701533" cy="4813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83473-492B-47C9-98B6-D27E95B7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16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6044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7347-C131-4FC2-9294-C258E514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FE78-D89D-44A7-9EC0-CC3DCBFA91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40221"/>
            <a:ext cx="5407984" cy="4931979"/>
          </a:xfrm>
        </p:spPr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No matter which operating system you use, your computer uses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folders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to organize all of the different files and applications it contains.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Folder icons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on your computer are designed to look like file folders full of documents or pictures.</a:t>
            </a:r>
          </a:p>
          <a:p>
            <a:pPr algn="just"/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Each operating system has its own file system, which helps you find your folders and files. If you have a Windows PC, you'll use the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File Explorer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(also known as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Windows Explorer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). If you have a Mac, you'll use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Finder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</a:t>
            </a:r>
            <a:endParaRPr lang="en-US" sz="2400" dirty="0"/>
          </a:p>
        </p:txBody>
      </p:sp>
      <p:pic>
        <p:nvPicPr>
          <p:cNvPr id="60418" name="Picture 2" descr="Folders on the desktop">
            <a:extLst>
              <a:ext uri="{FF2B5EF4-FFF2-40B4-BE49-F238E27FC236}">
                <a16:creationId xmlns:a16="http://schemas.microsoft.com/office/drawing/2014/main" id="{18D57EDF-8CB7-453D-BDC9-2ED96C905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84" y="1380239"/>
            <a:ext cx="220980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317D8-44E6-4F17-A9F3-AB55BD2F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17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4257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7347-C131-4FC2-9294-C258E514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FE78-D89D-44A7-9EC0-CC3DCBFA91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Whether you're using a PC or a Mac, the file system icon will be in the bottom-left part of the screen. On a PC, the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File Explorer icon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looks like a folder, as in the image below.</a:t>
            </a:r>
            <a:endParaRPr lang="en-US" sz="2400" dirty="0"/>
          </a:p>
        </p:txBody>
      </p:sp>
      <p:pic>
        <p:nvPicPr>
          <p:cNvPr id="61442" name="Picture 2" descr="screenshot of Windows 8">
            <a:extLst>
              <a:ext uri="{FF2B5EF4-FFF2-40B4-BE49-F238E27FC236}">
                <a16:creationId xmlns:a16="http://schemas.microsoft.com/office/drawing/2014/main" id="{8053CF4C-FD70-408C-8AE0-1BBEEF26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96" y="2771405"/>
            <a:ext cx="5385207" cy="340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CFA00-26B2-4097-9060-4739DFCE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18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26807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7347-C131-4FC2-9294-C258E514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FE78-D89D-44A7-9EC0-CC3DCBFA91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On a Mac, the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Finder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icon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looks like a face on the Dock, as in the image below.</a:t>
            </a:r>
            <a:endParaRPr lang="en-US" sz="2400" dirty="0"/>
          </a:p>
        </p:txBody>
      </p:sp>
      <p:pic>
        <p:nvPicPr>
          <p:cNvPr id="62466" name="Picture 2" descr="screenshot of OS X">
            <a:extLst>
              <a:ext uri="{FF2B5EF4-FFF2-40B4-BE49-F238E27FC236}">
                <a16:creationId xmlns:a16="http://schemas.microsoft.com/office/drawing/2014/main" id="{5C037B41-6064-463F-821D-5180AA88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59" y="2247743"/>
            <a:ext cx="6513881" cy="392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8DEFE-750C-445C-A593-FBC501B3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19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7452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6F5B-46F5-4AD0-B808-4D9254AAA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E20F6B-A2C0-4279-B4BF-0B8EFA855D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Setting Up a Computer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Getting Started with Your First Computer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Getting to Know the OS</a:t>
            </a:r>
          </a:p>
        </p:txBody>
      </p:sp>
    </p:spTree>
    <p:extLst>
      <p:ext uri="{BB962C8B-B14F-4D97-AF65-F5344CB8AC3E}">
        <p14:creationId xmlns:p14="http://schemas.microsoft.com/office/powerpoint/2010/main" val="425420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6934-29E1-4DBC-8F3B-7432B73E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ECDC3-9C4B-405D-BFAC-B5E2DA5D3A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Whether you're using Windows Explorer or Finder, basic navigation will work the same way. If you see the file you want, you can double-click it with your mouse. Otherwise, you can use the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Navigation pane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on the left side of the window to select a different location.</a:t>
            </a:r>
            <a:endParaRPr lang="en-US" sz="2400" dirty="0"/>
          </a:p>
        </p:txBody>
      </p:sp>
      <p:pic>
        <p:nvPicPr>
          <p:cNvPr id="63490" name="Picture 2" descr="screenshot of Windows 8">
            <a:extLst>
              <a:ext uri="{FF2B5EF4-FFF2-40B4-BE49-F238E27FC236}">
                <a16:creationId xmlns:a16="http://schemas.microsoft.com/office/drawing/2014/main" id="{9312245C-0D8E-44ED-8CC6-73BF7483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44" y="3172058"/>
            <a:ext cx="3847511" cy="300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10EE1-36E7-40EB-A1FB-C96F05F3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20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83211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F168-84C2-41FB-9A98-314D86EA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C7DC-8440-4008-888D-6148E3664D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9" y="1240221"/>
            <a:ext cx="3738381" cy="5184117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macOS and Windows use a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Trash can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—or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Recycle Bin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—to prevent you from accidentally deleting files. When you delete a file, it is moved to the Trash can. If you change your mind, you can move the file back to its original location.</a:t>
            </a:r>
          </a:p>
          <a:p>
            <a:pPr algn="just"/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If you want to permanently delete the file, you will need to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empty the Trash or Recycle Bin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To do this, right-click the icon and select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Empty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400" dirty="0"/>
          </a:p>
        </p:txBody>
      </p:sp>
      <p:pic>
        <p:nvPicPr>
          <p:cNvPr id="64514" name="Picture 2" descr="moving a file to the recycle bin">
            <a:extLst>
              <a:ext uri="{FF2B5EF4-FFF2-40B4-BE49-F238E27FC236}">
                <a16:creationId xmlns:a16="http://schemas.microsoft.com/office/drawing/2014/main" id="{D7DF10DF-88C6-41B8-A420-8943EFDF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5" y="1314652"/>
            <a:ext cx="3876461" cy="484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B6EFB-38BA-4A83-9B91-7FD2E293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21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26611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FD8E-B414-4902-89B4-6C5CB085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Opening files and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444D-DE96-4ACF-87B9-798EFA1F86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Each application on your computer has a group of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file types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—or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formats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—it is able to open. When you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double-click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a file, your computer will automatically use the correct application to open it. In our example, we're opening a Microsoft Word document (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Chicago Trip Details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), which will open in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Microsoft Word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400" dirty="0"/>
          </a:p>
        </p:txBody>
      </p:sp>
      <p:pic>
        <p:nvPicPr>
          <p:cNvPr id="65538" name="Picture 2" descr="opening a file">
            <a:extLst>
              <a:ext uri="{FF2B5EF4-FFF2-40B4-BE49-F238E27FC236}">
                <a16:creationId xmlns:a16="http://schemas.microsoft.com/office/drawing/2014/main" id="{BF75A248-A857-4FAB-B594-237F3F13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80" y="3569506"/>
            <a:ext cx="4289240" cy="260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3FCDC-0B50-435F-9A2D-0FB2EE00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22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066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FD8E-B414-4902-89B4-6C5CB085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Opening files and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444D-DE96-4ACF-87B9-798EFA1F86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However, there may be times you may want to open an application directly, instead of just opening a file.</a:t>
            </a:r>
          </a:p>
        </p:txBody>
      </p:sp>
      <p:pic>
        <p:nvPicPr>
          <p:cNvPr id="66562" name="Picture 2" descr="opening internet explorer">
            <a:extLst>
              <a:ext uri="{FF2B5EF4-FFF2-40B4-BE49-F238E27FC236}">
                <a16:creationId xmlns:a16="http://schemas.microsoft.com/office/drawing/2014/main" id="{35AE987D-7D19-4DED-A328-080DED62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5" y="2203414"/>
            <a:ext cx="2844716" cy="3968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09D599-B715-4CAF-AEBB-B0F930414F03}"/>
              </a:ext>
            </a:extLst>
          </p:cNvPr>
          <p:cNvSpPr txBox="1"/>
          <p:nvPr/>
        </p:nvSpPr>
        <p:spPr>
          <a:xfrm>
            <a:off x="3753293" y="2203414"/>
            <a:ext cx="45570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E4E4E"/>
                </a:solidFill>
                <a:effectLst/>
                <a:latin typeface="inherit"/>
              </a:rPr>
              <a:t> To open an application in 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inherit"/>
              </a:rPr>
              <a:t>Windows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inherit"/>
              </a:rPr>
              <a:t>, click the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inherit"/>
              </a:rPr>
              <a:t>Start</a:t>
            </a:r>
            <a:r>
              <a:rPr lang="en-US" sz="2400" dirty="0">
                <a:solidFill>
                  <a:srgbClr val="4E4E4E"/>
                </a:solidFill>
                <a:latin typeface="inherit"/>
              </a:rPr>
              <a:t> 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inherit"/>
              </a:rPr>
              <a:t>button, then select the desired application. If you don't see the one you want, you can click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inherit"/>
              </a:rPr>
              <a:t>All Programs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inherit"/>
              </a:rPr>
              <a:t>/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inherit"/>
              </a:rPr>
              <a:t>All Apps</a:t>
            </a:r>
            <a:r>
              <a:rPr lang="en-US" sz="2400" dirty="0">
                <a:solidFill>
                  <a:srgbClr val="4E4E4E"/>
                </a:solidFill>
                <a:latin typeface="inherit"/>
              </a:rPr>
              <a:t> 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inherit"/>
              </a:rPr>
              <a:t>to see a full list, or simply 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inherit"/>
              </a:rPr>
              <a:t>type the name of the application</a:t>
            </a:r>
            <a:r>
              <a:rPr lang="en-US" sz="2400" dirty="0">
                <a:solidFill>
                  <a:srgbClr val="4E4E4E"/>
                </a:solidFill>
                <a:latin typeface="inherit"/>
              </a:rPr>
              <a:t> 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inherit"/>
              </a:rPr>
              <a:t>on your keyboard to search for it. In the example below, we're opening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inherit"/>
              </a:rPr>
              <a:t>Internet Explorer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inherit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9AB0D-1D86-4B5B-80A2-AB45E9C4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23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92808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FD8E-B414-4902-89B4-6C5CB085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Opening files and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444D-DE96-4ACF-87B9-798EFA1F86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However, there may be times you may want to open an application directly, instead of just opening a file.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9D599-B715-4CAF-AEBB-B0F930414F03}"/>
              </a:ext>
            </a:extLst>
          </p:cNvPr>
          <p:cNvSpPr txBox="1"/>
          <p:nvPr/>
        </p:nvSpPr>
        <p:spPr>
          <a:xfrm>
            <a:off x="509643" y="2189778"/>
            <a:ext cx="77960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 To open an application on a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Mac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 click the application's icon on the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Dock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If you don't see the one you want, click the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Spotlight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icon in the top-right corner of the screen, then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type the name of the application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on your keyboard to search for it. In the example below, we're opening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Safari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400" b="0" i="0" dirty="0">
              <a:solidFill>
                <a:srgbClr val="4E4E4E"/>
              </a:solidFill>
              <a:effectLst/>
              <a:latin typeface="inherit"/>
            </a:endParaRPr>
          </a:p>
        </p:txBody>
      </p:sp>
      <p:pic>
        <p:nvPicPr>
          <p:cNvPr id="67586" name="Picture 2" descr="opening Safari on the dock">
            <a:extLst>
              <a:ext uri="{FF2B5EF4-FFF2-40B4-BE49-F238E27FC236}">
                <a16:creationId xmlns:a16="http://schemas.microsoft.com/office/drawing/2014/main" id="{E0217683-2B6B-4904-A538-866E102E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04" y="4597918"/>
            <a:ext cx="3552825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BFC47-FF9A-472D-8370-6FC8FE1E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24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3796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85F5-9D97-45F4-9E1D-3455BBDA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Adjusting your computer's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5D022-1520-4761-BBCF-A2B58D3A47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When you start using a new computer, you may want to begin by adjusting the computer's settings. Adjusting your settings can range from simple tasks such as changing your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desktop background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to more advanced tasks like adjusting your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security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or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keyboard settings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400" dirty="0"/>
          </a:p>
        </p:txBody>
      </p:sp>
      <p:pic>
        <p:nvPicPr>
          <p:cNvPr id="68610" name="Picture 2" descr="opening the Settings app on Windows 10">
            <a:extLst>
              <a:ext uri="{FF2B5EF4-FFF2-40B4-BE49-F238E27FC236}">
                <a16:creationId xmlns:a16="http://schemas.microsoft.com/office/drawing/2014/main" id="{C9883AB0-C92B-4EFB-BB07-5BE186D8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3" y="3529661"/>
            <a:ext cx="2361756" cy="176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opening the Control Panel">
            <a:extLst>
              <a:ext uri="{FF2B5EF4-FFF2-40B4-BE49-F238E27FC236}">
                <a16:creationId xmlns:a16="http://schemas.microsoft.com/office/drawing/2014/main" id="{881A73F2-CD9A-4BEA-87DA-E792BEA44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0"/>
          <a:stretch/>
        </p:blipFill>
        <p:spPr bwMode="auto">
          <a:xfrm>
            <a:off x="3508148" y="3296093"/>
            <a:ext cx="2162817" cy="248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Opening System Preferences">
            <a:extLst>
              <a:ext uri="{FF2B5EF4-FFF2-40B4-BE49-F238E27FC236}">
                <a16:creationId xmlns:a16="http://schemas.microsoft.com/office/drawing/2014/main" id="{8A112321-6DFB-4D23-A8D3-14896B252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19" y="3296093"/>
            <a:ext cx="1982825" cy="250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4A17A8-7AE4-4F5B-9BCD-857BFED3F53D}"/>
              </a:ext>
            </a:extLst>
          </p:cNvPr>
          <p:cNvSpPr txBox="1"/>
          <p:nvPr/>
        </p:nvSpPr>
        <p:spPr>
          <a:xfrm>
            <a:off x="3180432" y="5971034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Windows 8.1 and earlier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AFA9C-586F-429F-A8D9-EAC15951E81E}"/>
              </a:ext>
            </a:extLst>
          </p:cNvPr>
          <p:cNvSpPr txBox="1"/>
          <p:nvPr/>
        </p:nvSpPr>
        <p:spPr>
          <a:xfrm>
            <a:off x="1161455" y="546719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Windows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4964C-E3FD-4066-9CE4-12EB23096BB6}"/>
              </a:ext>
            </a:extLst>
          </p:cNvPr>
          <p:cNvSpPr txBox="1"/>
          <p:nvPr/>
        </p:nvSpPr>
        <p:spPr>
          <a:xfrm>
            <a:off x="6836816" y="596504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7D886-6138-4F74-85AA-A2D33E8B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25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26800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53DC-3806-4AFC-9345-81520B42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Shutting down your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9D712-4975-4D6E-8A56-8E40C61E5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To shut down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Windows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click the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Start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button, then select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Shut down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(in some versions, this may say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Turn Off Computer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or look like the power symbol).</a:t>
            </a:r>
          </a:p>
          <a:p>
            <a:pPr algn="just"/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To shut down a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Mac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click the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Apple icon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then select 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Shut Down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400" dirty="0"/>
          </a:p>
          <a:p>
            <a:pPr algn="just"/>
            <a:endParaRPr lang="en-US" dirty="0"/>
          </a:p>
        </p:txBody>
      </p:sp>
      <p:pic>
        <p:nvPicPr>
          <p:cNvPr id="69634" name="Picture 2" descr="screenshot of Windows 7">
            <a:extLst>
              <a:ext uri="{FF2B5EF4-FFF2-40B4-BE49-F238E27FC236}">
                <a16:creationId xmlns:a16="http://schemas.microsoft.com/office/drawing/2014/main" id="{D0ACD8AD-885D-43EA-9280-C0CD5FD0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71" y="3429000"/>
            <a:ext cx="184905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utting down Mac OS X">
            <a:extLst>
              <a:ext uri="{FF2B5EF4-FFF2-40B4-BE49-F238E27FC236}">
                <a16:creationId xmlns:a16="http://schemas.microsoft.com/office/drawing/2014/main" id="{46697104-5EFB-4994-84A5-1E94DF0C3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76" y="3668232"/>
            <a:ext cx="1904541" cy="219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C936F-0E3A-4602-AF8D-F5F825A9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26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88139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C9E2F-41E7-4959-97DF-C543DFAB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22237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15E2-766C-4ACE-B9B2-5FC1F2B80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computer</a:t>
            </a:r>
          </a:p>
        </p:txBody>
      </p:sp>
      <p:pic>
        <p:nvPicPr>
          <p:cNvPr id="6" name="Online Media 5" title="Computer Basics: Setting Up a Desktop Computer">
            <a:hlinkClick r:id="" action="ppaction://media"/>
            <a:extLst>
              <a:ext uri="{FF2B5EF4-FFF2-40B4-BE49-F238E27FC236}">
                <a16:creationId xmlns:a16="http://schemas.microsoft.com/office/drawing/2014/main" id="{67B8670E-993D-41E9-A9EA-6CAB8C690C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4351" y="1406156"/>
            <a:ext cx="7701533" cy="4332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E6051-7CBC-457B-877B-B565F8FF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3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107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9623-9BF4-404C-A19C-65D3DD47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laptop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4D2C-7A47-4084-B727-614FFA4BE2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If you have a laptop, setup should be easy: Just open it and press the power button. If the battery isn't charged, you'll need to plug in the </a:t>
            </a:r>
            <a:r>
              <a:rPr lang="en-U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AC adapter</a:t>
            </a:r>
            <a:r>
              <a:rPr lang="en-U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You can continue using the laptop while it charges.</a:t>
            </a:r>
          </a:p>
          <a:p>
            <a:pPr algn="just"/>
            <a:endParaRPr lang="en-US" sz="2400" dirty="0">
              <a:solidFill>
                <a:srgbClr val="4E4E4E"/>
              </a:solidFill>
              <a:latin typeface="source sans pro" panose="020B0503030403020204" pitchFamily="34" charset="0"/>
            </a:endParaRPr>
          </a:p>
          <a:p>
            <a:pPr algn="just"/>
            <a:endParaRPr lang="en-US" sz="2400" dirty="0">
              <a:solidFill>
                <a:srgbClr val="4E4E4E"/>
              </a:solidFill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4E4E4E"/>
              </a:solidFill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4E4E4E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48132" name="Picture 4" descr="charging a laptop">
            <a:extLst>
              <a:ext uri="{FF2B5EF4-FFF2-40B4-BE49-F238E27FC236}">
                <a16:creationId xmlns:a16="http://schemas.microsoft.com/office/drawing/2014/main" id="{724BBAD4-F681-42D2-A51D-840A7B1F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28" y="3201840"/>
            <a:ext cx="3431743" cy="228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CE3FE-11CE-47BF-B327-734F0BF0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4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4736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9623-9BF4-404C-A19C-65D3DD47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desktop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4D2C-7A47-4084-B727-614FFA4BE2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40221"/>
            <a:ext cx="7796030" cy="513931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sz="20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Step 1</a:t>
            </a:r>
          </a:p>
          <a:p>
            <a:pPr algn="just" fontAlgn="base"/>
            <a:r>
              <a:rPr lang="en-US" sz="20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Unpack the </a:t>
            </a:r>
            <a:r>
              <a:rPr lang="en-US" sz="20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monitor</a:t>
            </a:r>
            <a:r>
              <a:rPr lang="en-US" sz="20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and </a:t>
            </a:r>
            <a:r>
              <a:rPr lang="en-US" sz="20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computer case</a:t>
            </a:r>
            <a:r>
              <a:rPr lang="en-US" sz="20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from the box. Remove any plastic covering or protective tape. Place the monitor and computer case on a desk or work area.</a:t>
            </a:r>
          </a:p>
          <a:p>
            <a:pPr algn="just" fontAlgn="base"/>
            <a:endParaRPr lang="en-US" dirty="0">
              <a:solidFill>
                <a:srgbClr val="4E4E4E"/>
              </a:solidFill>
              <a:latin typeface="source sans pro" panose="020B0503030403020204" pitchFamily="34" charset="0"/>
            </a:endParaRPr>
          </a:p>
          <a:p>
            <a:pPr algn="just" fontAlgn="base"/>
            <a:endParaRPr lang="en-US" sz="20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/>
            <a:endParaRPr lang="en-US" dirty="0">
              <a:solidFill>
                <a:srgbClr val="4E4E4E"/>
              </a:solidFill>
              <a:latin typeface="source sans pro" panose="020B0503030403020204" pitchFamily="34" charset="0"/>
            </a:endParaRPr>
          </a:p>
          <a:p>
            <a:pPr algn="just" fontAlgn="base"/>
            <a:endParaRPr lang="en-US" sz="20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/>
            <a:endParaRPr lang="en-US" dirty="0">
              <a:solidFill>
                <a:srgbClr val="4E4E4E"/>
              </a:solidFill>
              <a:latin typeface="source sans pro" panose="020B0503030403020204" pitchFamily="34" charset="0"/>
            </a:endParaRPr>
          </a:p>
          <a:p>
            <a:pPr algn="just" fontAlgn="base"/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Be sure to place your computer case in an area that is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well ventilated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and has good air flow. This will help to prevent the computer from overheating.</a:t>
            </a:r>
            <a:endParaRPr lang="en-US" sz="20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49154" name="Picture 2" descr="unpacking a computer">
            <a:extLst>
              <a:ext uri="{FF2B5EF4-FFF2-40B4-BE49-F238E27FC236}">
                <a16:creationId xmlns:a16="http://schemas.microsoft.com/office/drawing/2014/main" id="{D3E34CB3-541F-4B5E-BAD8-25108F7F6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26" y="2692729"/>
            <a:ext cx="4093238" cy="259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B4545-96E9-4D92-BCB8-E22DBB22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5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5734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9623-9BF4-404C-A19C-65D3DD47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desktop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4D2C-7A47-4084-B727-614FFA4BE2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40221"/>
            <a:ext cx="7796030" cy="513931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Step 2</a:t>
            </a:r>
          </a:p>
          <a:p>
            <a:pPr algn="just" fontAlgn="base"/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Locate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monitor cable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There are several types of monitor cables, so the one for your computer may not look like the one in the image below.</a:t>
            </a:r>
          </a:p>
          <a:p>
            <a:pPr algn="just" fontAlgn="base"/>
            <a:endParaRPr lang="en-US" dirty="0">
              <a:solidFill>
                <a:srgbClr val="4E4E4E"/>
              </a:solidFill>
              <a:latin typeface="source sans pro" panose="020B0503030403020204" pitchFamily="34" charset="0"/>
            </a:endParaRPr>
          </a:p>
          <a:p>
            <a:pPr algn="just" fontAlgn="base"/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/>
            <a:endParaRPr lang="en-US" dirty="0">
              <a:solidFill>
                <a:srgbClr val="4E4E4E"/>
              </a:solidFill>
              <a:latin typeface="source sans pro" panose="020B0503030403020204" pitchFamily="34" charset="0"/>
            </a:endParaRPr>
          </a:p>
          <a:p>
            <a:pPr algn="just" fontAlgn="base"/>
            <a:endParaRPr lang="en-US" dirty="0">
              <a:solidFill>
                <a:srgbClr val="4E4E4E"/>
              </a:solidFill>
              <a:latin typeface="source sans pro" panose="020B0503030403020204" pitchFamily="34" charset="0"/>
            </a:endParaRPr>
          </a:p>
          <a:p>
            <a:pPr algn="just" fontAlgn="base"/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/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If you're having trouble finding your monitor cable, refer to the instruction manual for your computer. (If you have an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all-in-one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computer that's built into the monitor, you can skip to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Step 4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).</a:t>
            </a:r>
          </a:p>
        </p:txBody>
      </p:sp>
      <p:pic>
        <p:nvPicPr>
          <p:cNvPr id="50178" name="Picture 2" descr="a VGA cable">
            <a:extLst>
              <a:ext uri="{FF2B5EF4-FFF2-40B4-BE49-F238E27FC236}">
                <a16:creationId xmlns:a16="http://schemas.microsoft.com/office/drawing/2014/main" id="{9B9C917D-EED5-4535-A81C-ABC6B526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2970347"/>
            <a:ext cx="26574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9B469-3D4F-4EC6-8704-EC3E79F8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2016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9623-9BF4-404C-A19C-65D3DD47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desktop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4D2C-7A47-4084-B727-614FFA4BE2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40221"/>
            <a:ext cx="7796030" cy="513931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Step 3</a:t>
            </a:r>
          </a:p>
          <a:p>
            <a:pPr algn="just" fontAlgn="base"/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Connect one end of the cable to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monitor port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on the back of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computer case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and the other end to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monitor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If you're using a VGA cable like the one in the picture below, you'll want to tighten the screws on the monitor cable to secure it.</a:t>
            </a:r>
          </a:p>
        </p:txBody>
      </p:sp>
      <p:pic>
        <p:nvPicPr>
          <p:cNvPr id="51202" name="Picture 2" descr="plugging in a VGA cable">
            <a:extLst>
              <a:ext uri="{FF2B5EF4-FFF2-40B4-BE49-F238E27FC236}">
                <a16:creationId xmlns:a16="http://schemas.microsoft.com/office/drawing/2014/main" id="{08B5EEF2-2855-41D8-906E-1519BF9E8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368416"/>
            <a:ext cx="333375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FED4E-BC48-450B-B715-B43D7C58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7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7444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9623-9BF4-404C-A19C-65D3DD47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desktop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4D2C-7A47-4084-B727-614FFA4BE2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40221"/>
            <a:ext cx="7796030" cy="5139314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Step 4</a:t>
            </a:r>
          </a:p>
          <a:p>
            <a:pPr algn="just" fontAlgn="base"/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Unpack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keyboard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and determine whether it uses a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USB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(rectangular) connector or a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PS/2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(round) connector. If it uses a USB connector, plug it into any of the USB ports on the back of the computer. If it uses a PS/2 connector, plug it into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purple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keyboard port on the back of the computer.</a:t>
            </a:r>
          </a:p>
        </p:txBody>
      </p:sp>
      <p:pic>
        <p:nvPicPr>
          <p:cNvPr id="52226" name="Picture 2" descr="plugging in a usb cable">
            <a:extLst>
              <a:ext uri="{FF2B5EF4-FFF2-40B4-BE49-F238E27FC236}">
                <a16:creationId xmlns:a16="http://schemas.microsoft.com/office/drawing/2014/main" id="{37CE3C71-8685-405F-90C5-2F793C22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538538"/>
            <a:ext cx="3333750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F7A4D-C1EF-4565-8DE3-2E50043C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8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1354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9623-9BF4-404C-A19C-65D3DD47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desktop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4D2C-7A47-4084-B727-614FFA4BE2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40221"/>
            <a:ext cx="7796030" cy="5139314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Step 5</a:t>
            </a:r>
          </a:p>
          <a:p>
            <a:pPr algn="just" fontAlgn="base"/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Unpack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mouse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and determine whether it uses a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USB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or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PS/2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connector. If it uses a USB connector, plug it into any of the USB ports on the back of the computer. If it uses a PS/2 connector, plug it into the 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green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mouse port on the back of the computer.</a:t>
            </a:r>
          </a:p>
        </p:txBody>
      </p:sp>
      <p:pic>
        <p:nvPicPr>
          <p:cNvPr id="53250" name="Picture 2" descr="plugging in a USB cable">
            <a:extLst>
              <a:ext uri="{FF2B5EF4-FFF2-40B4-BE49-F238E27FC236}">
                <a16:creationId xmlns:a16="http://schemas.microsoft.com/office/drawing/2014/main" id="{AA72293F-C268-47BD-946B-7D8DD515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9" y="3375835"/>
            <a:ext cx="3333750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90777C-EC16-4DD3-AAFA-2C7007E90D55}"/>
              </a:ext>
            </a:extLst>
          </p:cNvPr>
          <p:cNvSpPr txBox="1"/>
          <p:nvPr/>
        </p:nvSpPr>
        <p:spPr>
          <a:xfrm>
            <a:off x="4486637" y="3386468"/>
            <a:ext cx="372924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16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*If your keyboard has a </a:t>
            </a:r>
            <a:r>
              <a:rPr lang="en-US" sz="16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USB port</a:t>
            </a:r>
            <a:r>
              <a:rPr lang="en-US" sz="16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you can connect your mouse to the keyboard instead of connecting it directly to your computer.</a:t>
            </a:r>
          </a:p>
          <a:p>
            <a:pPr algn="just" fontAlgn="base"/>
            <a:endParaRPr lang="en-US" sz="16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/>
            <a:r>
              <a:rPr lang="en-US" sz="16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*If you have a </a:t>
            </a:r>
            <a:r>
              <a:rPr lang="en-US" sz="16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wireless</a:t>
            </a:r>
            <a:r>
              <a:rPr lang="en-US" sz="16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mouse or keyboard, you may need to connect a Bluetooth </a:t>
            </a:r>
            <a:r>
              <a:rPr lang="en-US" sz="16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dongle</a:t>
            </a:r>
            <a:r>
              <a:rPr lang="en-US" sz="16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(USB adapter) to your computer. However, many computers have built-in Bluetooth, so an adapter may not be necessary.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13B8C-7B92-4EA4-9E52-F78349F4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27DC-7BB0-4616-8BCC-434D3B685274}" type="slidenum">
              <a:rPr lang="en-US" smtClean="0"/>
              <a:pPr/>
              <a:t>9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5864474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964</TotalTime>
  <Words>1505</Words>
  <Application>Microsoft Office PowerPoint</Application>
  <PresentationFormat>On-screen Show (4:3)</PresentationFormat>
  <Paragraphs>114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Schoolbook</vt:lpstr>
      <vt:lpstr>inherit</vt:lpstr>
      <vt:lpstr>source sans pro</vt:lpstr>
      <vt:lpstr>Wingdings</vt:lpstr>
      <vt:lpstr>Wingdings 2</vt:lpstr>
      <vt:lpstr>View</vt:lpstr>
      <vt:lpstr>Computer Basics</vt:lpstr>
      <vt:lpstr>Contents</vt:lpstr>
      <vt:lpstr>Setting up a computer</vt:lpstr>
      <vt:lpstr>Setting up a laptop computer</vt:lpstr>
      <vt:lpstr>Setting up a desktop computer</vt:lpstr>
      <vt:lpstr>Setting up a desktop computer</vt:lpstr>
      <vt:lpstr>Setting up a desktop computer</vt:lpstr>
      <vt:lpstr>Setting up a desktop computer</vt:lpstr>
      <vt:lpstr>Setting up a desktop computer</vt:lpstr>
      <vt:lpstr>Setting up a desktop computer</vt:lpstr>
      <vt:lpstr>Setting up a desktop computer</vt:lpstr>
      <vt:lpstr>Setting up a desktop computer</vt:lpstr>
      <vt:lpstr>Getting to know your computer's OS</vt:lpstr>
      <vt:lpstr>Getting to know your computer's OS</vt:lpstr>
      <vt:lpstr>Getting to know the interface</vt:lpstr>
      <vt:lpstr>Getting to know the interface</vt:lpstr>
      <vt:lpstr>File system</vt:lpstr>
      <vt:lpstr>File system</vt:lpstr>
      <vt:lpstr>File system</vt:lpstr>
      <vt:lpstr>Basic navigation</vt:lpstr>
      <vt:lpstr>Deleting files</vt:lpstr>
      <vt:lpstr>Opening files and applications</vt:lpstr>
      <vt:lpstr>Opening files and applications</vt:lpstr>
      <vt:lpstr>Opening files and applications</vt:lpstr>
      <vt:lpstr>Adjusting your computer's settings</vt:lpstr>
      <vt:lpstr>Shutting down your computer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UGUR</dc:creator>
  <cp:lastModifiedBy>UGUR</cp:lastModifiedBy>
  <cp:revision>378</cp:revision>
  <dcterms:created xsi:type="dcterms:W3CDTF">2020-10-25T09:15:57Z</dcterms:created>
  <dcterms:modified xsi:type="dcterms:W3CDTF">2020-11-15T19:30:13Z</dcterms:modified>
</cp:coreProperties>
</file>