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y="6858000" cx="9144000"/>
  <p:notesSz cx="6858000" cy="9144000"/>
  <p:embeddedFontLst>
    <p:embeddedFont>
      <p:font typeface="Century Schoolbook"/>
      <p:regular r:id="rId57"/>
      <p:bold r:id="rId58"/>
      <p:italic r:id="rId59"/>
      <p:boldItalic r:id="rId60"/>
    </p:embeddedFont>
    <p:embeddedFont>
      <p:font typeface="Source Sans Pro"/>
      <p:regular r:id="rId61"/>
      <p:bold r:id="rId62"/>
      <p:italic r:id="rId63"/>
      <p:boldItalic r:id="rId64"/>
    </p:embeddedFont>
    <p:embeddedFont>
      <p:font typeface="Open Sans"/>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9" roundtripDataSignature="AMtx7mhr3m8ZxmFqLKMdbu+6lFJ8gmHo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SourceSansPro-bold.fntdata"/><Relationship Id="rId61" Type="http://schemas.openxmlformats.org/officeDocument/2006/relationships/font" Target="fonts/SourceSansPro-regular.fntdata"/><Relationship Id="rId20" Type="http://schemas.openxmlformats.org/officeDocument/2006/relationships/slide" Target="slides/slide15.xml"/><Relationship Id="rId64" Type="http://schemas.openxmlformats.org/officeDocument/2006/relationships/font" Target="fonts/SourceSansPro-boldItalic.fntdata"/><Relationship Id="rId63" Type="http://schemas.openxmlformats.org/officeDocument/2006/relationships/font" Target="fonts/SourceSansPro-italic.fntdata"/><Relationship Id="rId22" Type="http://schemas.openxmlformats.org/officeDocument/2006/relationships/slide" Target="slides/slide17.xml"/><Relationship Id="rId66" Type="http://schemas.openxmlformats.org/officeDocument/2006/relationships/font" Target="fonts/OpenSans-bold.fntdata"/><Relationship Id="rId21" Type="http://schemas.openxmlformats.org/officeDocument/2006/relationships/slide" Target="slides/slide16.xml"/><Relationship Id="rId65" Type="http://schemas.openxmlformats.org/officeDocument/2006/relationships/font" Target="fonts/OpenSans-regular.fntdata"/><Relationship Id="rId24" Type="http://schemas.openxmlformats.org/officeDocument/2006/relationships/slide" Target="slides/slide19.xml"/><Relationship Id="rId68" Type="http://schemas.openxmlformats.org/officeDocument/2006/relationships/font" Target="fonts/OpenSans-boldItalic.fntdata"/><Relationship Id="rId23" Type="http://schemas.openxmlformats.org/officeDocument/2006/relationships/slide" Target="slides/slide18.xml"/><Relationship Id="rId67" Type="http://schemas.openxmlformats.org/officeDocument/2006/relationships/font" Target="fonts/OpenSans-italic.fntdata"/><Relationship Id="rId60" Type="http://schemas.openxmlformats.org/officeDocument/2006/relationships/font" Target="fonts/CenturySchoolbook-boldItalic.fntdata"/><Relationship Id="rId26" Type="http://schemas.openxmlformats.org/officeDocument/2006/relationships/slide" Target="slides/slide21.xml"/><Relationship Id="rId25" Type="http://schemas.openxmlformats.org/officeDocument/2006/relationships/slide" Target="slides/slide20.xml"/><Relationship Id="rId69"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CenturySchoolbook-regular.fntdata"/><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CenturySchoolbook-italic.fntdata"/><Relationship Id="rId14" Type="http://schemas.openxmlformats.org/officeDocument/2006/relationships/slide" Target="slides/slide9.xml"/><Relationship Id="rId58" Type="http://schemas.openxmlformats.org/officeDocument/2006/relationships/font" Target="fonts/CenturySchoolbook-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15" name="Shape 15"/>
        <p:cNvGrpSpPr/>
        <p:nvPr/>
      </p:nvGrpSpPr>
      <p:grpSpPr>
        <a:xfrm>
          <a:off x="0" y="0"/>
          <a:ext cx="0" cy="0"/>
          <a:chOff x="0" y="0"/>
          <a:chExt cx="0" cy="0"/>
        </a:xfrm>
      </p:grpSpPr>
      <p:sp>
        <p:nvSpPr>
          <p:cNvPr id="16" name="Google Shape;16;p55"/>
          <p:cNvSpPr txBox="1"/>
          <p:nvPr>
            <p:ph type="ctrTitle"/>
          </p:nvPr>
        </p:nvSpPr>
        <p:spPr>
          <a:xfrm>
            <a:off x="946404" y="758952"/>
            <a:ext cx="7063740" cy="3119365"/>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chemeClr val="lt1"/>
              </a:buClr>
              <a:buSzPts val="6200"/>
              <a:buFont typeface="Century Schoolbook"/>
              <a:buNone/>
              <a:defRPr sz="6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5"/>
          <p:cNvSpPr txBox="1"/>
          <p:nvPr>
            <p:ph idx="1" type="subTitle"/>
          </p:nvPr>
        </p:nvSpPr>
        <p:spPr>
          <a:xfrm>
            <a:off x="946404" y="4800600"/>
            <a:ext cx="7063740" cy="1691640"/>
          </a:xfrm>
          <a:prstGeom prst="rect">
            <a:avLst/>
          </a:prstGeom>
          <a:noFill/>
          <a:ln>
            <a:noFill/>
          </a:ln>
        </p:spPr>
        <p:txBody>
          <a:bodyPr anchorCtr="0" anchor="t" bIns="45700" lIns="91425" spcFirstLastPara="1" rIns="91425" wrap="square" tIns="45700">
            <a:normAutofit/>
          </a:bodyPr>
          <a:lstStyle>
            <a:lvl1pPr lvl="0" algn="l">
              <a:lnSpc>
                <a:spcPct val="95000"/>
              </a:lnSpc>
              <a:spcBef>
                <a:spcPts val="1400"/>
              </a:spcBef>
              <a:spcAft>
                <a:spcPts val="0"/>
              </a:spcAft>
              <a:buSzPts val="2560"/>
              <a:buNone/>
              <a:defRPr sz="3200">
                <a:solidFill>
                  <a:srgbClr val="BFBFBF"/>
                </a:solidFill>
              </a:defRPr>
            </a:lvl1pPr>
            <a:lvl2pPr lvl="1" algn="ctr">
              <a:lnSpc>
                <a:spcPct val="90000"/>
              </a:lnSpc>
              <a:spcBef>
                <a:spcPts val="300"/>
              </a:spcBef>
              <a:spcAft>
                <a:spcPts val="0"/>
              </a:spcAft>
              <a:buSzPts val="2000"/>
              <a:buNone/>
              <a:defRPr sz="2000"/>
            </a:lvl2pPr>
            <a:lvl3pPr lvl="2" algn="ctr">
              <a:lnSpc>
                <a:spcPct val="90000"/>
              </a:lnSpc>
              <a:spcBef>
                <a:spcPts val="300"/>
              </a:spcBef>
              <a:spcAft>
                <a:spcPts val="0"/>
              </a:spcAft>
              <a:buSzPts val="2000"/>
              <a:buNone/>
              <a:defRPr sz="2000"/>
            </a:lvl3pPr>
            <a:lvl4pPr lvl="3" algn="ctr">
              <a:lnSpc>
                <a:spcPct val="90000"/>
              </a:lnSpc>
              <a:spcBef>
                <a:spcPts val="300"/>
              </a:spcBef>
              <a:spcAft>
                <a:spcPts val="0"/>
              </a:spcAft>
              <a:buSzPts val="2000"/>
              <a:buNone/>
              <a:defRPr sz="2000"/>
            </a:lvl4pPr>
            <a:lvl5pPr lvl="4" algn="ctr">
              <a:lnSpc>
                <a:spcPct val="90000"/>
              </a:lnSpc>
              <a:spcBef>
                <a:spcPts val="300"/>
              </a:spcBef>
              <a:spcAft>
                <a:spcPts val="0"/>
              </a:spcAft>
              <a:buSzPts val="2000"/>
              <a:buNone/>
              <a:defRPr sz="2000"/>
            </a:lvl5pPr>
            <a:lvl6pPr lvl="5" algn="ctr">
              <a:lnSpc>
                <a:spcPct val="90000"/>
              </a:lnSpc>
              <a:spcBef>
                <a:spcPts val="300"/>
              </a:spcBef>
              <a:spcAft>
                <a:spcPts val="0"/>
              </a:spcAft>
              <a:buSzPts val="2000"/>
              <a:buNone/>
              <a:defRPr sz="2000"/>
            </a:lvl6pPr>
            <a:lvl7pPr lvl="6" algn="ctr">
              <a:lnSpc>
                <a:spcPct val="90000"/>
              </a:lnSpc>
              <a:spcBef>
                <a:spcPts val="300"/>
              </a:spcBef>
              <a:spcAft>
                <a:spcPts val="0"/>
              </a:spcAft>
              <a:buSzPts val="2000"/>
              <a:buNone/>
              <a:defRPr sz="2000"/>
            </a:lvl7pPr>
            <a:lvl8pPr lvl="7" algn="ctr">
              <a:lnSpc>
                <a:spcPct val="90000"/>
              </a:lnSpc>
              <a:spcBef>
                <a:spcPts val="300"/>
              </a:spcBef>
              <a:spcAft>
                <a:spcPts val="0"/>
              </a:spcAft>
              <a:buSzPts val="2000"/>
              <a:buNone/>
              <a:defRPr sz="2000"/>
            </a:lvl8pPr>
            <a:lvl9pPr lvl="8" algn="ctr">
              <a:lnSpc>
                <a:spcPct val="90000"/>
              </a:lnSpc>
              <a:spcBef>
                <a:spcPts val="300"/>
              </a:spcBef>
              <a:spcAft>
                <a:spcPts val="300"/>
              </a:spcAft>
              <a:buSzPts val="2000"/>
              <a:buNone/>
              <a:defRPr sz="2000"/>
            </a:lvl9pPr>
          </a:lstStyle>
          <a:p/>
        </p:txBody>
      </p:sp>
      <p:sp>
        <p:nvSpPr>
          <p:cNvPr id="18" name="Google Shape;18;p55"/>
          <p:cNvSpPr/>
          <p:nvPr/>
        </p:nvSpPr>
        <p:spPr>
          <a:xfrm>
            <a:off x="0" y="0"/>
            <a:ext cx="342900" cy="6858000"/>
          </a:xfrm>
          <a:prstGeom prst="rect">
            <a:avLst/>
          </a:prstGeom>
          <a:solidFill>
            <a:srgbClr val="A5A1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55"/>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5"/>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21" name="Google Shape;21;p55"/>
          <p:cNvCxnSpPr/>
          <p:nvPr/>
        </p:nvCxnSpPr>
        <p:spPr>
          <a:xfrm>
            <a:off x="946404" y="4317129"/>
            <a:ext cx="7063740" cy="0"/>
          </a:xfrm>
          <a:prstGeom prst="straightConnector1">
            <a:avLst/>
          </a:prstGeom>
          <a:noFill/>
          <a:ln cap="flat" cmpd="sng" w="571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cSld name="Contents">
    <p:bg>
      <p:bgPr>
        <a:solidFill>
          <a:schemeClr val="dk2"/>
        </a:solidFill>
      </p:bgPr>
    </p:bg>
    <p:spTree>
      <p:nvGrpSpPr>
        <p:cNvPr id="22" name="Shape 22"/>
        <p:cNvGrpSpPr/>
        <p:nvPr/>
      </p:nvGrpSpPr>
      <p:grpSpPr>
        <a:xfrm>
          <a:off x="0" y="0"/>
          <a:ext cx="0" cy="0"/>
          <a:chOff x="0" y="0"/>
          <a:chExt cx="0" cy="0"/>
        </a:xfrm>
      </p:grpSpPr>
      <p:sp>
        <p:nvSpPr>
          <p:cNvPr id="23" name="Google Shape;23;p57"/>
          <p:cNvSpPr txBox="1"/>
          <p:nvPr>
            <p:ph type="ctrTitle"/>
          </p:nvPr>
        </p:nvSpPr>
        <p:spPr>
          <a:xfrm>
            <a:off x="763524" y="213505"/>
            <a:ext cx="7063740" cy="953465"/>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chemeClr val="lt1"/>
              </a:buClr>
              <a:buSzPts val="6200"/>
              <a:buFont typeface="Century Schoolbook"/>
              <a:buNone/>
              <a:defRPr sz="6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57"/>
          <p:cNvSpPr/>
          <p:nvPr/>
        </p:nvSpPr>
        <p:spPr>
          <a:xfrm>
            <a:off x="0" y="0"/>
            <a:ext cx="342900" cy="6858000"/>
          </a:xfrm>
          <a:prstGeom prst="rect">
            <a:avLst/>
          </a:prstGeom>
          <a:solidFill>
            <a:srgbClr val="A5A1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57"/>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7"/>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27" name="Google Shape;27;p57"/>
          <p:cNvCxnSpPr/>
          <p:nvPr/>
        </p:nvCxnSpPr>
        <p:spPr>
          <a:xfrm>
            <a:off x="763524" y="1258045"/>
            <a:ext cx="7063740" cy="0"/>
          </a:xfrm>
          <a:prstGeom prst="straightConnector1">
            <a:avLst/>
          </a:prstGeom>
          <a:noFill/>
          <a:ln cap="flat" cmpd="sng" w="57150">
            <a:solidFill>
              <a:schemeClr val="accent1"/>
            </a:solidFill>
            <a:prstDash val="solid"/>
            <a:round/>
            <a:headEnd len="sm" w="sm" type="none"/>
            <a:tailEnd len="sm" w="sm" type="none"/>
          </a:ln>
        </p:spPr>
      </p:cxnSp>
      <p:sp>
        <p:nvSpPr>
          <p:cNvPr id="28" name="Google Shape;28;p57"/>
          <p:cNvSpPr txBox="1"/>
          <p:nvPr>
            <p:ph idx="1" type="body"/>
          </p:nvPr>
        </p:nvSpPr>
        <p:spPr>
          <a:xfrm>
            <a:off x="763524" y="1431414"/>
            <a:ext cx="7063740" cy="5213077"/>
          </a:xfrm>
          <a:prstGeom prst="rect">
            <a:avLst/>
          </a:prstGeom>
          <a:noFill/>
          <a:ln>
            <a:noFill/>
          </a:ln>
        </p:spPr>
        <p:txBody>
          <a:bodyPr anchorCtr="0" anchor="t" bIns="45700" lIns="91425" spcFirstLastPara="1" rIns="91425" wrap="square" tIns="45700">
            <a:normAutofit/>
          </a:bodyPr>
          <a:lstStyle>
            <a:lvl1pPr indent="-320040" lvl="0" marL="457200" algn="l">
              <a:lnSpc>
                <a:spcPct val="95000"/>
              </a:lnSpc>
              <a:spcBef>
                <a:spcPts val="1400"/>
              </a:spcBef>
              <a:spcAft>
                <a:spcPts val="0"/>
              </a:spcAft>
              <a:buSzPts val="1440"/>
              <a:buChar char="•"/>
              <a:defRPr/>
            </a:lvl1pPr>
            <a:lvl2pPr indent="-342900" lvl="1" marL="914400" algn="l">
              <a:lnSpc>
                <a:spcPct val="90000"/>
              </a:lnSpc>
              <a:spcBef>
                <a:spcPts val="30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showMasterSp="0">
  <p:cSld name="1_Title and Content">
    <p:spTree>
      <p:nvGrpSpPr>
        <p:cNvPr id="35" name="Shape 35"/>
        <p:cNvGrpSpPr/>
        <p:nvPr/>
      </p:nvGrpSpPr>
      <p:grpSpPr>
        <a:xfrm>
          <a:off x="0" y="0"/>
          <a:ext cx="0" cy="0"/>
          <a:chOff x="0" y="0"/>
          <a:chExt cx="0" cy="0"/>
        </a:xfrm>
      </p:grpSpPr>
      <p:sp>
        <p:nvSpPr>
          <p:cNvPr id="36" name="Google Shape;36;p58"/>
          <p:cNvSpPr/>
          <p:nvPr/>
        </p:nvSpPr>
        <p:spPr>
          <a:xfrm>
            <a:off x="0" y="6432329"/>
            <a:ext cx="8629650" cy="42567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37" name="Google Shape;37;p58"/>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58"/>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lvl1pPr indent="-320040" lvl="0" marL="457200" algn="l">
              <a:lnSpc>
                <a:spcPct val="95000"/>
              </a:lnSpc>
              <a:spcBef>
                <a:spcPts val="1400"/>
              </a:spcBef>
              <a:spcAft>
                <a:spcPts val="0"/>
              </a:spcAft>
              <a:buSzPts val="1440"/>
              <a:buChar char="•"/>
              <a:defRPr/>
            </a:lvl1pPr>
            <a:lvl2pPr indent="-342900" lvl="1" marL="914400" algn="l">
              <a:lnSpc>
                <a:spcPct val="90000"/>
              </a:lnSpc>
              <a:spcBef>
                <a:spcPts val="30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cxnSp>
        <p:nvCxnSpPr>
          <p:cNvPr id="39" name="Google Shape;39;p58"/>
          <p:cNvCxnSpPr/>
          <p:nvPr/>
        </p:nvCxnSpPr>
        <p:spPr>
          <a:xfrm>
            <a:off x="514351" y="1072055"/>
            <a:ext cx="7701533" cy="0"/>
          </a:xfrm>
          <a:prstGeom prst="straightConnector1">
            <a:avLst/>
          </a:prstGeom>
          <a:noFill/>
          <a:ln cap="flat" cmpd="sng" w="19050">
            <a:solidFill>
              <a:schemeClr val="accent1"/>
            </a:solidFill>
            <a:prstDash val="solid"/>
            <a:round/>
            <a:headEnd len="sm" w="sm" type="none"/>
            <a:tailEnd len="sm" w="sm" type="none"/>
          </a:ln>
        </p:spPr>
      </p:cxnSp>
      <p:sp>
        <p:nvSpPr>
          <p:cNvPr id="40" name="Google Shape;40;p58"/>
          <p:cNvSpPr/>
          <p:nvPr/>
        </p:nvSpPr>
        <p:spPr>
          <a:xfrm>
            <a:off x="6359412" y="5129046"/>
            <a:ext cx="319270" cy="333705"/>
          </a:xfrm>
          <a:prstGeom prst="octagon">
            <a:avLst>
              <a:gd fmla="val 29289"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41" name="Google Shape;41;p58"/>
          <p:cNvSpPr/>
          <p:nvPr/>
        </p:nvSpPr>
        <p:spPr>
          <a:xfrm>
            <a:off x="8665789" y="6453353"/>
            <a:ext cx="398741" cy="352095"/>
          </a:xfrm>
          <a:prstGeom prst="octagon">
            <a:avLst>
              <a:gd fmla="val 29289"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42" name="Google Shape;42;p58"/>
          <p:cNvSpPr txBox="1"/>
          <p:nvPr/>
        </p:nvSpPr>
        <p:spPr>
          <a:xfrm>
            <a:off x="8649395" y="6432329"/>
            <a:ext cx="4315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800" u="none" cap="none" strike="noStrike">
                <a:solidFill>
                  <a:schemeClr val="accent1"/>
                </a:solidFill>
                <a:latin typeface="Century Schoolbook"/>
                <a:ea typeface="Century Schoolbook"/>
                <a:cs typeface="Century Schoolbook"/>
                <a:sym typeface="Century Schoolbook"/>
              </a:rPr>
              <a:t>‹#›</a:t>
            </a:fld>
            <a:endParaRPr sz="1800">
              <a:solidFill>
                <a:schemeClr val="dk1"/>
              </a:solidFill>
              <a:latin typeface="Century Schoolbook"/>
              <a:ea typeface="Century Schoolbook"/>
              <a:cs typeface="Century Schoolbook"/>
              <a:sym typeface="Century Schoolbook"/>
            </a:endParaRPr>
          </a:p>
        </p:txBody>
      </p:sp>
      <p:sp>
        <p:nvSpPr>
          <p:cNvPr id="43" name="Google Shape;43;p58"/>
          <p:cNvSpPr/>
          <p:nvPr/>
        </p:nvSpPr>
        <p:spPr>
          <a:xfrm rot="-5400000">
            <a:off x="5457826" y="3171825"/>
            <a:ext cx="6858000" cy="5143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44" name="Google Shape;44;p58"/>
          <p:cNvSpPr/>
          <p:nvPr/>
        </p:nvSpPr>
        <p:spPr>
          <a:xfrm>
            <a:off x="8632250" y="6370002"/>
            <a:ext cx="470708" cy="425669"/>
          </a:xfrm>
          <a:prstGeom prst="octagon">
            <a:avLst>
              <a:gd fmla="val 29289"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Schoolbook"/>
              <a:ea typeface="Century Schoolbook"/>
              <a:cs typeface="Century Schoolbook"/>
              <a:sym typeface="Century Schoolbook"/>
            </a:endParaRPr>
          </a:p>
        </p:txBody>
      </p:sp>
      <p:sp>
        <p:nvSpPr>
          <p:cNvPr id="45" name="Google Shape;45;p58"/>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1" sz="1400" u="none">
                <a:solidFill>
                  <a:schemeClr val="accent1"/>
                </a:solidFill>
                <a:latin typeface="Century Schoolbook"/>
                <a:ea typeface="Century Schoolbook"/>
                <a:cs typeface="Century Schoolbook"/>
                <a:sym typeface="Century Schoolbook"/>
              </a:defRPr>
            </a:lvl1pPr>
            <a:lvl2pPr indent="0" lvl="1" marL="0" marR="0" rtl="0" algn="ctr">
              <a:spcBef>
                <a:spcPts val="0"/>
              </a:spcBef>
              <a:buNone/>
              <a:defRPr b="1" sz="1400" u="none">
                <a:solidFill>
                  <a:schemeClr val="accent1"/>
                </a:solidFill>
                <a:latin typeface="Century Schoolbook"/>
                <a:ea typeface="Century Schoolbook"/>
                <a:cs typeface="Century Schoolbook"/>
                <a:sym typeface="Century Schoolbook"/>
              </a:defRPr>
            </a:lvl2pPr>
            <a:lvl3pPr indent="0" lvl="2" marL="0" marR="0" rtl="0" algn="ctr">
              <a:spcBef>
                <a:spcPts val="0"/>
              </a:spcBef>
              <a:buNone/>
              <a:defRPr b="1" sz="1400" u="none">
                <a:solidFill>
                  <a:schemeClr val="accent1"/>
                </a:solidFill>
                <a:latin typeface="Century Schoolbook"/>
                <a:ea typeface="Century Schoolbook"/>
                <a:cs typeface="Century Schoolbook"/>
                <a:sym typeface="Century Schoolbook"/>
              </a:defRPr>
            </a:lvl3pPr>
            <a:lvl4pPr indent="0" lvl="3" marL="0" marR="0" rtl="0" algn="ctr">
              <a:spcBef>
                <a:spcPts val="0"/>
              </a:spcBef>
              <a:buNone/>
              <a:defRPr b="1" sz="1400" u="none">
                <a:solidFill>
                  <a:schemeClr val="accent1"/>
                </a:solidFill>
                <a:latin typeface="Century Schoolbook"/>
                <a:ea typeface="Century Schoolbook"/>
                <a:cs typeface="Century Schoolbook"/>
                <a:sym typeface="Century Schoolbook"/>
              </a:defRPr>
            </a:lvl4pPr>
            <a:lvl5pPr indent="0" lvl="4" marL="0" marR="0" rtl="0" algn="ctr">
              <a:spcBef>
                <a:spcPts val="0"/>
              </a:spcBef>
              <a:buNone/>
              <a:defRPr b="1" sz="1400" u="none">
                <a:solidFill>
                  <a:schemeClr val="accent1"/>
                </a:solidFill>
                <a:latin typeface="Century Schoolbook"/>
                <a:ea typeface="Century Schoolbook"/>
                <a:cs typeface="Century Schoolbook"/>
                <a:sym typeface="Century Schoolbook"/>
              </a:defRPr>
            </a:lvl5pPr>
            <a:lvl6pPr indent="0" lvl="5" marL="0" marR="0" rtl="0" algn="ctr">
              <a:spcBef>
                <a:spcPts val="0"/>
              </a:spcBef>
              <a:buNone/>
              <a:defRPr b="1" sz="1400" u="none">
                <a:solidFill>
                  <a:schemeClr val="accent1"/>
                </a:solidFill>
                <a:latin typeface="Century Schoolbook"/>
                <a:ea typeface="Century Schoolbook"/>
                <a:cs typeface="Century Schoolbook"/>
                <a:sym typeface="Century Schoolbook"/>
              </a:defRPr>
            </a:lvl6pPr>
            <a:lvl7pPr indent="0" lvl="6" marL="0" marR="0" rtl="0" algn="ctr">
              <a:spcBef>
                <a:spcPts val="0"/>
              </a:spcBef>
              <a:buNone/>
              <a:defRPr b="1" sz="1400" u="none">
                <a:solidFill>
                  <a:schemeClr val="accent1"/>
                </a:solidFill>
                <a:latin typeface="Century Schoolbook"/>
                <a:ea typeface="Century Schoolbook"/>
                <a:cs typeface="Century Schoolbook"/>
                <a:sym typeface="Century Schoolbook"/>
              </a:defRPr>
            </a:lvl7pPr>
            <a:lvl8pPr indent="0" lvl="7" marL="0" marR="0" rtl="0" algn="ctr">
              <a:spcBef>
                <a:spcPts val="0"/>
              </a:spcBef>
              <a:buNone/>
              <a:defRPr b="1" sz="1400" u="none">
                <a:solidFill>
                  <a:schemeClr val="accent1"/>
                </a:solidFill>
                <a:latin typeface="Century Schoolbook"/>
                <a:ea typeface="Century Schoolbook"/>
                <a:cs typeface="Century Schoolbook"/>
                <a:sym typeface="Century Schoolbook"/>
              </a:defRPr>
            </a:lvl8pPr>
            <a:lvl9pPr indent="0" lvl="8" marL="0" marR="0" rtl="0" algn="ctr">
              <a:spcBef>
                <a:spcPts val="0"/>
              </a:spcBef>
              <a:buNone/>
              <a:defRPr b="1" sz="1400" u="none">
                <a:solidFill>
                  <a:schemeClr val="accent1"/>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spTree>
      <p:nvGrpSpPr>
        <p:cNvPr id="46" name="Shape 46"/>
        <p:cNvGrpSpPr/>
        <p:nvPr/>
      </p:nvGrpSpPr>
      <p:grpSpPr>
        <a:xfrm>
          <a:off x="0" y="0"/>
          <a:ext cx="0" cy="0"/>
          <a:chOff x="0" y="0"/>
          <a:chExt cx="0" cy="0"/>
        </a:xfrm>
      </p:grpSpPr>
      <p:sp>
        <p:nvSpPr>
          <p:cNvPr id="47" name="Google Shape;47;p59"/>
          <p:cNvSpPr/>
          <p:nvPr/>
        </p:nvSpPr>
        <p:spPr>
          <a:xfrm>
            <a:off x="-29125" y="2688022"/>
            <a:ext cx="8469630" cy="1752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59"/>
          <p:cNvSpPr txBox="1"/>
          <p:nvPr>
            <p:ph type="title"/>
          </p:nvPr>
        </p:nvSpPr>
        <p:spPr>
          <a:xfrm>
            <a:off x="412531" y="3134714"/>
            <a:ext cx="7669923" cy="914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800"/>
              <a:buFont typeface="Century Schoolbook"/>
              <a:buNone/>
              <a:defRPr b="1"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59"/>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59"/>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51" name="Shape 51"/>
        <p:cNvGrpSpPr/>
        <p:nvPr/>
      </p:nvGrpSpPr>
      <p:grpSpPr>
        <a:xfrm>
          <a:off x="0" y="0"/>
          <a:ext cx="0" cy="0"/>
          <a:chOff x="0" y="0"/>
          <a:chExt cx="0" cy="0"/>
        </a:xfrm>
      </p:grpSpPr>
      <p:sp>
        <p:nvSpPr>
          <p:cNvPr id="52" name="Google Shape;52;p54"/>
          <p:cNvSpPr txBox="1"/>
          <p:nvPr>
            <p:ph type="ctrTitle"/>
          </p:nvPr>
        </p:nvSpPr>
        <p:spPr>
          <a:xfrm>
            <a:off x="946404" y="758952"/>
            <a:ext cx="7063740" cy="3119365"/>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chemeClr val="lt1"/>
              </a:buClr>
              <a:buSzPts val="6200"/>
              <a:buFont typeface="Century Schoolbook"/>
              <a:buNone/>
              <a:defRPr sz="6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54"/>
          <p:cNvSpPr txBox="1"/>
          <p:nvPr>
            <p:ph idx="1" type="subTitle"/>
          </p:nvPr>
        </p:nvSpPr>
        <p:spPr>
          <a:xfrm>
            <a:off x="946404" y="4800600"/>
            <a:ext cx="7063740" cy="1691640"/>
          </a:xfrm>
          <a:prstGeom prst="rect">
            <a:avLst/>
          </a:prstGeom>
          <a:noFill/>
          <a:ln>
            <a:noFill/>
          </a:ln>
        </p:spPr>
        <p:txBody>
          <a:bodyPr anchorCtr="0" anchor="t" bIns="45700" lIns="91425" spcFirstLastPara="1" rIns="91425" wrap="square" tIns="45700">
            <a:normAutofit/>
          </a:bodyPr>
          <a:lstStyle>
            <a:lvl1pPr lvl="0" algn="l">
              <a:lnSpc>
                <a:spcPct val="95000"/>
              </a:lnSpc>
              <a:spcBef>
                <a:spcPts val="1400"/>
              </a:spcBef>
              <a:spcAft>
                <a:spcPts val="0"/>
              </a:spcAft>
              <a:buSzPts val="2560"/>
              <a:buNone/>
              <a:defRPr sz="3200">
                <a:solidFill>
                  <a:srgbClr val="BFBFBF"/>
                </a:solidFill>
              </a:defRPr>
            </a:lvl1pPr>
            <a:lvl2pPr lvl="1" algn="ctr">
              <a:lnSpc>
                <a:spcPct val="90000"/>
              </a:lnSpc>
              <a:spcBef>
                <a:spcPts val="300"/>
              </a:spcBef>
              <a:spcAft>
                <a:spcPts val="0"/>
              </a:spcAft>
              <a:buSzPts val="2000"/>
              <a:buNone/>
              <a:defRPr sz="2000"/>
            </a:lvl2pPr>
            <a:lvl3pPr lvl="2" algn="ctr">
              <a:lnSpc>
                <a:spcPct val="90000"/>
              </a:lnSpc>
              <a:spcBef>
                <a:spcPts val="300"/>
              </a:spcBef>
              <a:spcAft>
                <a:spcPts val="0"/>
              </a:spcAft>
              <a:buSzPts val="2000"/>
              <a:buNone/>
              <a:defRPr sz="2000"/>
            </a:lvl3pPr>
            <a:lvl4pPr lvl="3" algn="ctr">
              <a:lnSpc>
                <a:spcPct val="90000"/>
              </a:lnSpc>
              <a:spcBef>
                <a:spcPts val="300"/>
              </a:spcBef>
              <a:spcAft>
                <a:spcPts val="0"/>
              </a:spcAft>
              <a:buSzPts val="2000"/>
              <a:buNone/>
              <a:defRPr sz="2000"/>
            </a:lvl4pPr>
            <a:lvl5pPr lvl="4" algn="ctr">
              <a:lnSpc>
                <a:spcPct val="90000"/>
              </a:lnSpc>
              <a:spcBef>
                <a:spcPts val="300"/>
              </a:spcBef>
              <a:spcAft>
                <a:spcPts val="0"/>
              </a:spcAft>
              <a:buSzPts val="2000"/>
              <a:buNone/>
              <a:defRPr sz="2000"/>
            </a:lvl5pPr>
            <a:lvl6pPr lvl="5" algn="ctr">
              <a:lnSpc>
                <a:spcPct val="90000"/>
              </a:lnSpc>
              <a:spcBef>
                <a:spcPts val="300"/>
              </a:spcBef>
              <a:spcAft>
                <a:spcPts val="0"/>
              </a:spcAft>
              <a:buSzPts val="2000"/>
              <a:buNone/>
              <a:defRPr sz="2000"/>
            </a:lvl6pPr>
            <a:lvl7pPr lvl="6" algn="ctr">
              <a:lnSpc>
                <a:spcPct val="90000"/>
              </a:lnSpc>
              <a:spcBef>
                <a:spcPts val="300"/>
              </a:spcBef>
              <a:spcAft>
                <a:spcPts val="0"/>
              </a:spcAft>
              <a:buSzPts val="2000"/>
              <a:buNone/>
              <a:defRPr sz="2000"/>
            </a:lvl7pPr>
            <a:lvl8pPr lvl="7" algn="ctr">
              <a:lnSpc>
                <a:spcPct val="90000"/>
              </a:lnSpc>
              <a:spcBef>
                <a:spcPts val="300"/>
              </a:spcBef>
              <a:spcAft>
                <a:spcPts val="0"/>
              </a:spcAft>
              <a:buSzPts val="2000"/>
              <a:buNone/>
              <a:defRPr sz="2000"/>
            </a:lvl8pPr>
            <a:lvl9pPr lvl="8" algn="ctr">
              <a:lnSpc>
                <a:spcPct val="90000"/>
              </a:lnSpc>
              <a:spcBef>
                <a:spcPts val="300"/>
              </a:spcBef>
              <a:spcAft>
                <a:spcPts val="300"/>
              </a:spcAft>
              <a:buSzPts val="2000"/>
              <a:buNone/>
              <a:defRPr sz="2000"/>
            </a:lvl9pPr>
          </a:lstStyle>
          <a:p/>
        </p:txBody>
      </p:sp>
      <p:sp>
        <p:nvSpPr>
          <p:cNvPr id="54" name="Google Shape;54;p54"/>
          <p:cNvSpPr/>
          <p:nvPr/>
        </p:nvSpPr>
        <p:spPr>
          <a:xfrm>
            <a:off x="0" y="0"/>
            <a:ext cx="342900" cy="6858000"/>
          </a:xfrm>
          <a:prstGeom prst="rect">
            <a:avLst/>
          </a:prstGeom>
          <a:solidFill>
            <a:srgbClr val="A5A1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54"/>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4"/>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57" name="Google Shape;57;p54"/>
          <p:cNvCxnSpPr/>
          <p:nvPr/>
        </p:nvCxnSpPr>
        <p:spPr>
          <a:xfrm>
            <a:off x="946404" y="4317129"/>
            <a:ext cx="7063740" cy="0"/>
          </a:xfrm>
          <a:prstGeom prst="straightConnector1">
            <a:avLst/>
          </a:prstGeom>
          <a:noFill/>
          <a:ln cap="flat" cmpd="sng" w="57150">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cSld name="Contents">
    <p:bg>
      <p:bgPr>
        <a:solidFill>
          <a:schemeClr val="dk2"/>
        </a:solidFill>
      </p:bgPr>
    </p:bg>
    <p:spTree>
      <p:nvGrpSpPr>
        <p:cNvPr id="58" name="Shape 58"/>
        <p:cNvGrpSpPr/>
        <p:nvPr/>
      </p:nvGrpSpPr>
      <p:grpSpPr>
        <a:xfrm>
          <a:off x="0" y="0"/>
          <a:ext cx="0" cy="0"/>
          <a:chOff x="0" y="0"/>
          <a:chExt cx="0" cy="0"/>
        </a:xfrm>
      </p:grpSpPr>
      <p:sp>
        <p:nvSpPr>
          <p:cNvPr id="59" name="Google Shape;59;p56"/>
          <p:cNvSpPr txBox="1"/>
          <p:nvPr>
            <p:ph type="ctrTitle"/>
          </p:nvPr>
        </p:nvSpPr>
        <p:spPr>
          <a:xfrm>
            <a:off x="763524" y="213505"/>
            <a:ext cx="7063740" cy="953465"/>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chemeClr val="lt1"/>
              </a:buClr>
              <a:buSzPts val="6200"/>
              <a:buFont typeface="Century Schoolbook"/>
              <a:buNone/>
              <a:defRPr sz="6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6"/>
          <p:cNvSpPr/>
          <p:nvPr/>
        </p:nvSpPr>
        <p:spPr>
          <a:xfrm>
            <a:off x="0" y="0"/>
            <a:ext cx="342900" cy="6858000"/>
          </a:xfrm>
          <a:prstGeom prst="rect">
            <a:avLst/>
          </a:prstGeom>
          <a:solidFill>
            <a:srgbClr val="A5A1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6"/>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56"/>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63" name="Google Shape;63;p56"/>
          <p:cNvCxnSpPr/>
          <p:nvPr/>
        </p:nvCxnSpPr>
        <p:spPr>
          <a:xfrm>
            <a:off x="763524" y="1258045"/>
            <a:ext cx="7063740" cy="0"/>
          </a:xfrm>
          <a:prstGeom prst="straightConnector1">
            <a:avLst/>
          </a:prstGeom>
          <a:noFill/>
          <a:ln cap="flat" cmpd="sng" w="57150">
            <a:solidFill>
              <a:schemeClr val="accent1"/>
            </a:solidFill>
            <a:prstDash val="solid"/>
            <a:round/>
            <a:headEnd len="sm" w="sm" type="none"/>
            <a:tailEnd len="sm" w="sm" type="none"/>
          </a:ln>
        </p:spPr>
      </p:cxnSp>
      <p:sp>
        <p:nvSpPr>
          <p:cNvPr id="64" name="Google Shape;64;p56"/>
          <p:cNvSpPr txBox="1"/>
          <p:nvPr>
            <p:ph idx="1" type="body"/>
          </p:nvPr>
        </p:nvSpPr>
        <p:spPr>
          <a:xfrm>
            <a:off x="763524" y="1431414"/>
            <a:ext cx="7063740" cy="5213077"/>
          </a:xfrm>
          <a:prstGeom prst="rect">
            <a:avLst/>
          </a:prstGeom>
          <a:noFill/>
          <a:ln>
            <a:noFill/>
          </a:ln>
        </p:spPr>
        <p:txBody>
          <a:bodyPr anchorCtr="0" anchor="t" bIns="45700" lIns="91425" spcFirstLastPara="1" rIns="91425" wrap="square" tIns="45700">
            <a:normAutofit/>
          </a:bodyPr>
          <a:lstStyle>
            <a:lvl1pPr indent="-320040" lvl="0" marL="457200" algn="l">
              <a:lnSpc>
                <a:spcPct val="95000"/>
              </a:lnSpc>
              <a:spcBef>
                <a:spcPts val="1400"/>
              </a:spcBef>
              <a:spcAft>
                <a:spcPts val="0"/>
              </a:spcAft>
              <a:buSzPts val="1440"/>
              <a:buChar char="•"/>
              <a:defRPr/>
            </a:lvl1pPr>
            <a:lvl2pPr indent="-342900" lvl="1" marL="914400" algn="l">
              <a:lnSpc>
                <a:spcPct val="90000"/>
              </a:lnSpc>
              <a:spcBef>
                <a:spcPts val="30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 name="Shape 65"/>
        <p:cNvGrpSpPr/>
        <p:nvPr/>
      </p:nvGrpSpPr>
      <p:grpSpPr>
        <a:xfrm>
          <a:off x="0" y="0"/>
          <a:ext cx="0" cy="0"/>
          <a:chOff x="0" y="0"/>
          <a:chExt cx="0" cy="0"/>
        </a:xfrm>
      </p:grpSpPr>
      <p:sp>
        <p:nvSpPr>
          <p:cNvPr id="66" name="Google Shape;66;p60"/>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60"/>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60"/>
          <p:cNvSpPr txBox="1"/>
          <p:nvPr>
            <p:ph idx="12" type="sldNum"/>
          </p:nvPr>
        </p:nvSpPr>
        <p:spPr>
          <a:xfrm>
            <a:off x="8441055" y="6172201"/>
            <a:ext cx="685800" cy="5937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entury Schoolbook"/>
                <a:ea typeface="Century Schoolbook"/>
                <a:cs typeface="Century Schoolbook"/>
                <a:sym typeface="Century Schoolbook"/>
              </a:defRPr>
            </a:lvl1pPr>
            <a:lvl2pPr indent="0" lvl="1" marL="0" marR="0" rtl="0" algn="l">
              <a:spcBef>
                <a:spcPts val="0"/>
              </a:spcBef>
              <a:buNone/>
              <a:defRPr sz="1800">
                <a:solidFill>
                  <a:schemeClr val="dk1"/>
                </a:solidFill>
                <a:latin typeface="Century Schoolbook"/>
                <a:ea typeface="Century Schoolbook"/>
                <a:cs typeface="Century Schoolbook"/>
                <a:sym typeface="Century Schoolbook"/>
              </a:defRPr>
            </a:lvl2pPr>
            <a:lvl3pPr indent="0" lvl="2" marL="0" marR="0" rtl="0" algn="l">
              <a:spcBef>
                <a:spcPts val="0"/>
              </a:spcBef>
              <a:buNone/>
              <a:defRPr sz="1800">
                <a:solidFill>
                  <a:schemeClr val="dk1"/>
                </a:solidFill>
                <a:latin typeface="Century Schoolbook"/>
                <a:ea typeface="Century Schoolbook"/>
                <a:cs typeface="Century Schoolbook"/>
                <a:sym typeface="Century Schoolbook"/>
              </a:defRPr>
            </a:lvl3pPr>
            <a:lvl4pPr indent="0" lvl="3" marL="0" marR="0" rtl="0" algn="l">
              <a:spcBef>
                <a:spcPts val="0"/>
              </a:spcBef>
              <a:buNone/>
              <a:defRPr sz="1800">
                <a:solidFill>
                  <a:schemeClr val="dk1"/>
                </a:solidFill>
                <a:latin typeface="Century Schoolbook"/>
                <a:ea typeface="Century Schoolbook"/>
                <a:cs typeface="Century Schoolbook"/>
                <a:sym typeface="Century Schoolbook"/>
              </a:defRPr>
            </a:lvl4pPr>
            <a:lvl5pPr indent="0" lvl="4" marL="0" marR="0" rtl="0" algn="l">
              <a:spcBef>
                <a:spcPts val="0"/>
              </a:spcBef>
              <a:buNone/>
              <a:defRPr sz="1800">
                <a:solidFill>
                  <a:schemeClr val="dk1"/>
                </a:solidFill>
                <a:latin typeface="Century Schoolbook"/>
                <a:ea typeface="Century Schoolbook"/>
                <a:cs typeface="Century Schoolbook"/>
                <a:sym typeface="Century Schoolbook"/>
              </a:defRPr>
            </a:lvl5pPr>
            <a:lvl6pPr indent="0" lvl="5" marL="0" marR="0" rtl="0" algn="l">
              <a:spcBef>
                <a:spcPts val="0"/>
              </a:spcBef>
              <a:buNone/>
              <a:defRPr sz="1800">
                <a:solidFill>
                  <a:schemeClr val="dk1"/>
                </a:solidFill>
                <a:latin typeface="Century Schoolbook"/>
                <a:ea typeface="Century Schoolbook"/>
                <a:cs typeface="Century Schoolbook"/>
                <a:sym typeface="Century Schoolbook"/>
              </a:defRPr>
            </a:lvl6pPr>
            <a:lvl7pPr indent="0" lvl="6" marL="0" marR="0" rtl="0" algn="l">
              <a:spcBef>
                <a:spcPts val="0"/>
              </a:spcBef>
              <a:buNone/>
              <a:defRPr sz="1800">
                <a:solidFill>
                  <a:schemeClr val="dk1"/>
                </a:solidFill>
                <a:latin typeface="Century Schoolbook"/>
                <a:ea typeface="Century Schoolbook"/>
                <a:cs typeface="Century Schoolbook"/>
                <a:sym typeface="Century Schoolbook"/>
              </a:defRPr>
            </a:lvl7pPr>
            <a:lvl8pPr indent="0" lvl="7" marL="0" marR="0" rtl="0" algn="l">
              <a:spcBef>
                <a:spcPts val="0"/>
              </a:spcBef>
              <a:buNone/>
              <a:defRPr sz="1800">
                <a:solidFill>
                  <a:schemeClr val="dk1"/>
                </a:solidFill>
                <a:latin typeface="Century Schoolbook"/>
                <a:ea typeface="Century Schoolbook"/>
                <a:cs typeface="Century Schoolbook"/>
                <a:sym typeface="Century Schoolbook"/>
              </a:defRPr>
            </a:lvl8pPr>
            <a:lvl9pPr indent="0" lvl="8" marL="0" marR="0" rtl="0" algn="l">
              <a:spcBef>
                <a:spcPts val="0"/>
              </a:spcBef>
              <a:buNone/>
              <a:defRPr sz="1800">
                <a:solidFill>
                  <a:schemeClr val="dk1"/>
                </a:solidFill>
                <a:latin typeface="Century Schoolbook"/>
                <a:ea typeface="Century Schoolbook"/>
                <a:cs typeface="Century Schoolbook"/>
                <a:sym typeface="Century Schoolbook"/>
              </a:defRPr>
            </a:lvl9pPr>
          </a:lstStyle>
          <a:p>
            <a:pPr indent="0" lvl="0" marL="0" rtl="0" algn="l">
              <a:spcBef>
                <a:spcPts val="0"/>
              </a:spcBef>
              <a:spcAft>
                <a:spcPts val="0"/>
              </a:spcAft>
              <a:buNone/>
            </a:pPr>
            <a:fld id="{00000000-1234-1234-1234-123412341234}" type="slidenum">
              <a:rPr lang="en-US"/>
              <a:t>‹#›</a:t>
            </a:fld>
            <a:endParaRPr/>
          </a:p>
        </p:txBody>
      </p:sp>
      <p:sp>
        <p:nvSpPr>
          <p:cNvPr id="69" name="Google Shape;69;p60"/>
          <p:cNvSpPr/>
          <p:nvPr/>
        </p:nvSpPr>
        <p:spPr>
          <a:xfrm>
            <a:off x="0" y="0"/>
            <a:ext cx="342900" cy="6858000"/>
          </a:xfrm>
          <a:prstGeom prst="rect">
            <a:avLst/>
          </a:prstGeom>
          <a:solidFill>
            <a:srgbClr val="A5A1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53"/>
          <p:cNvSpPr/>
          <p:nvPr/>
        </p:nvSpPr>
        <p:spPr>
          <a:xfrm>
            <a:off x="8418195" y="0"/>
            <a:ext cx="73152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53"/>
          <p:cNvSpPr txBox="1"/>
          <p:nvPr>
            <p:ph type="title"/>
          </p:nvPr>
        </p:nvSpPr>
        <p:spPr>
          <a:xfrm>
            <a:off x="946404" y="365760"/>
            <a:ext cx="7269480" cy="132556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accent1"/>
              </a:buClr>
              <a:buSzPts val="4000"/>
              <a:buFont typeface="Century Schoolbook"/>
              <a:buNone/>
              <a:defRPr b="1" i="0" sz="4000" u="none" cap="none" strike="noStrike">
                <a:solidFill>
                  <a:schemeClr val="accent1"/>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53"/>
          <p:cNvSpPr txBox="1"/>
          <p:nvPr>
            <p:ph idx="1" type="body"/>
          </p:nvPr>
        </p:nvSpPr>
        <p:spPr>
          <a:xfrm>
            <a:off x="946404" y="1828801"/>
            <a:ext cx="6446520" cy="4351337"/>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5000"/>
              </a:lnSpc>
              <a:spcBef>
                <a:spcPts val="1400"/>
              </a:spcBef>
              <a:spcAft>
                <a:spcPts val="0"/>
              </a:spcAft>
              <a:buClr>
                <a:schemeClr val="accent1"/>
              </a:buClr>
              <a:buSzPts val="1600"/>
              <a:buFont typeface="Arial"/>
              <a:buChar char="•"/>
              <a:defRPr b="0" i="0" sz="2000" u="none" cap="none" strike="noStrike">
                <a:solidFill>
                  <a:srgbClr val="FEFEFE"/>
                </a:solidFill>
                <a:latin typeface="Century Schoolbook"/>
                <a:ea typeface="Century Schoolbook"/>
                <a:cs typeface="Century Schoolbook"/>
                <a:sym typeface="Century Schoolbook"/>
              </a:defRPr>
            </a:lvl1pPr>
            <a:lvl2pPr indent="-342900" lvl="1" marL="914400" marR="0" rtl="0" algn="l">
              <a:lnSpc>
                <a:spcPct val="90000"/>
              </a:lnSpc>
              <a:spcBef>
                <a:spcPts val="300"/>
              </a:spcBef>
              <a:spcAft>
                <a:spcPts val="0"/>
              </a:spcAft>
              <a:buClr>
                <a:schemeClr val="accent1"/>
              </a:buClr>
              <a:buSzPts val="1800"/>
              <a:buFont typeface="Noto Sans Symbols"/>
              <a:buChar char="●"/>
              <a:defRPr b="0" i="0" sz="1800" u="none" cap="none" strike="noStrike">
                <a:solidFill>
                  <a:srgbClr val="FEFEFE"/>
                </a:solidFill>
                <a:latin typeface="Century Schoolbook"/>
                <a:ea typeface="Century Schoolbook"/>
                <a:cs typeface="Century Schoolbook"/>
                <a:sym typeface="Century Schoolbook"/>
              </a:defRPr>
            </a:lvl2pPr>
            <a:lvl3pPr indent="-330200" lvl="2" marL="1371600" marR="0" rtl="0" algn="l">
              <a:lnSpc>
                <a:spcPct val="90000"/>
              </a:lnSpc>
              <a:spcBef>
                <a:spcPts val="300"/>
              </a:spcBef>
              <a:spcAft>
                <a:spcPts val="0"/>
              </a:spcAft>
              <a:buClr>
                <a:schemeClr val="accent1"/>
              </a:buClr>
              <a:buSzPts val="1600"/>
              <a:buFont typeface="Noto Sans Symbols"/>
              <a:buChar char="●"/>
              <a:defRPr b="0" i="0" sz="1600" u="none" cap="none" strike="noStrike">
                <a:solidFill>
                  <a:srgbClr val="FEFEFE"/>
                </a:solidFill>
                <a:latin typeface="Century Schoolbook"/>
                <a:ea typeface="Century Schoolbook"/>
                <a:cs typeface="Century Schoolbook"/>
                <a:sym typeface="Century Schoolbook"/>
              </a:defRPr>
            </a:lvl3pPr>
            <a:lvl4pPr indent="-317500" lvl="3" marL="18288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4pPr>
            <a:lvl5pPr indent="-317500" lvl="4" marL="22860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5pPr>
            <a:lvl6pPr indent="-317500" lvl="5" marL="27432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6pPr>
            <a:lvl7pPr indent="-317500" lvl="6" marL="32004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7pPr>
            <a:lvl8pPr indent="-317500" lvl="7" marL="36576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8pPr>
            <a:lvl9pPr indent="-317500" lvl="8" marL="4114800" marR="0" rtl="0" algn="l">
              <a:lnSpc>
                <a:spcPct val="90000"/>
              </a:lnSpc>
              <a:spcBef>
                <a:spcPts val="300"/>
              </a:spcBef>
              <a:spcAft>
                <a:spcPts val="30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9pPr>
          </a:lstStyle>
          <a:p/>
        </p:txBody>
      </p:sp>
      <p:sp>
        <p:nvSpPr>
          <p:cNvPr id="13" name="Google Shape;13;p53"/>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rgbClr val="F4B19A"/>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2pPr>
            <a:lvl3pPr lvl="2"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3pPr>
            <a:lvl4pPr lvl="3"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4pPr>
            <a:lvl5pPr lvl="4"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5pPr>
            <a:lvl6pPr lvl="5"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6pPr>
            <a:lvl7pPr lvl="6"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7pPr>
            <a:lvl8pPr lvl="7"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8pPr>
            <a:lvl9pPr lvl="8"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9pPr>
          </a:lstStyle>
          <a:p/>
        </p:txBody>
      </p:sp>
      <p:sp>
        <p:nvSpPr>
          <p:cNvPr id="14" name="Google Shape;14;p53"/>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rgbClr val="F4B19A"/>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2pPr>
            <a:lvl3pPr lvl="2"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3pPr>
            <a:lvl4pPr lvl="3"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4pPr>
            <a:lvl5pPr lvl="4"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5pPr>
            <a:lvl6pPr lvl="5"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6pPr>
            <a:lvl7pPr lvl="6"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7pPr>
            <a:lvl8pPr lvl="7"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8pPr>
            <a:lvl9pPr lvl="8"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 name="Shape 29"/>
        <p:cNvGrpSpPr/>
        <p:nvPr/>
      </p:nvGrpSpPr>
      <p:grpSpPr>
        <a:xfrm>
          <a:off x="0" y="0"/>
          <a:ext cx="0" cy="0"/>
          <a:chOff x="0" y="0"/>
          <a:chExt cx="0" cy="0"/>
        </a:xfrm>
      </p:grpSpPr>
      <p:sp>
        <p:nvSpPr>
          <p:cNvPr id="30" name="Google Shape;30;p52"/>
          <p:cNvSpPr/>
          <p:nvPr/>
        </p:nvSpPr>
        <p:spPr>
          <a:xfrm>
            <a:off x="8418195" y="0"/>
            <a:ext cx="73152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52"/>
          <p:cNvSpPr txBox="1"/>
          <p:nvPr>
            <p:ph type="title"/>
          </p:nvPr>
        </p:nvSpPr>
        <p:spPr>
          <a:xfrm>
            <a:off x="946404" y="365760"/>
            <a:ext cx="7269480" cy="132556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accent1"/>
              </a:buClr>
              <a:buSzPts val="4000"/>
              <a:buFont typeface="Century Schoolbook"/>
              <a:buNone/>
              <a:defRPr b="1" i="0" sz="4000" u="none" cap="none" strike="noStrike">
                <a:solidFill>
                  <a:schemeClr val="accent1"/>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Google Shape;32;p52"/>
          <p:cNvSpPr txBox="1"/>
          <p:nvPr>
            <p:ph idx="1" type="body"/>
          </p:nvPr>
        </p:nvSpPr>
        <p:spPr>
          <a:xfrm>
            <a:off x="946404" y="1828801"/>
            <a:ext cx="6446520" cy="4351337"/>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5000"/>
              </a:lnSpc>
              <a:spcBef>
                <a:spcPts val="1400"/>
              </a:spcBef>
              <a:spcAft>
                <a:spcPts val="0"/>
              </a:spcAft>
              <a:buClr>
                <a:schemeClr val="accent1"/>
              </a:buClr>
              <a:buSzPts val="1600"/>
              <a:buFont typeface="Arial"/>
              <a:buChar char="•"/>
              <a:defRPr b="0" i="0" sz="2000" u="none" cap="none" strike="noStrike">
                <a:solidFill>
                  <a:srgbClr val="595959"/>
                </a:solidFill>
                <a:latin typeface="Century Schoolbook"/>
                <a:ea typeface="Century Schoolbook"/>
                <a:cs typeface="Century Schoolbook"/>
                <a:sym typeface="Century Schoolbook"/>
              </a:defRPr>
            </a:lvl1pPr>
            <a:lvl2pPr indent="-342900" lvl="1" marL="914400" marR="0" rtl="0" algn="l">
              <a:lnSpc>
                <a:spcPct val="90000"/>
              </a:lnSpc>
              <a:spcBef>
                <a:spcPts val="300"/>
              </a:spcBef>
              <a:spcAft>
                <a:spcPts val="0"/>
              </a:spcAft>
              <a:buClr>
                <a:schemeClr val="accent1"/>
              </a:buClr>
              <a:buSzPts val="1800"/>
              <a:buFont typeface="Noto Sans Symbols"/>
              <a:buChar char="●"/>
              <a:defRPr b="0" i="0" sz="1800" u="none" cap="none" strike="noStrike">
                <a:solidFill>
                  <a:srgbClr val="595959"/>
                </a:solidFill>
                <a:latin typeface="Century Schoolbook"/>
                <a:ea typeface="Century Schoolbook"/>
                <a:cs typeface="Century Schoolbook"/>
                <a:sym typeface="Century Schoolbook"/>
              </a:defRPr>
            </a:lvl2pPr>
            <a:lvl3pPr indent="-330200" lvl="2" marL="1371600" marR="0" rtl="0" algn="l">
              <a:lnSpc>
                <a:spcPct val="90000"/>
              </a:lnSpc>
              <a:spcBef>
                <a:spcPts val="300"/>
              </a:spcBef>
              <a:spcAft>
                <a:spcPts val="0"/>
              </a:spcAft>
              <a:buClr>
                <a:schemeClr val="accent1"/>
              </a:buClr>
              <a:buSzPts val="1600"/>
              <a:buFont typeface="Noto Sans Symbols"/>
              <a:buChar char="●"/>
              <a:defRPr b="0" i="0" sz="1600" u="none" cap="none" strike="noStrike">
                <a:solidFill>
                  <a:srgbClr val="595959"/>
                </a:solidFill>
                <a:latin typeface="Century Schoolbook"/>
                <a:ea typeface="Century Schoolbook"/>
                <a:cs typeface="Century Schoolbook"/>
                <a:sym typeface="Century Schoolbook"/>
              </a:defRPr>
            </a:lvl3pPr>
            <a:lvl4pPr indent="-317500" lvl="3" marL="18288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595959"/>
                </a:solidFill>
                <a:latin typeface="Century Schoolbook"/>
                <a:ea typeface="Century Schoolbook"/>
                <a:cs typeface="Century Schoolbook"/>
                <a:sym typeface="Century Schoolbook"/>
              </a:defRPr>
            </a:lvl4pPr>
            <a:lvl5pPr indent="-317500" lvl="4" marL="22860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595959"/>
                </a:solidFill>
                <a:latin typeface="Century Schoolbook"/>
                <a:ea typeface="Century Schoolbook"/>
                <a:cs typeface="Century Schoolbook"/>
                <a:sym typeface="Century Schoolbook"/>
              </a:defRPr>
            </a:lvl5pPr>
            <a:lvl6pPr indent="-317500" lvl="5" marL="27432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595959"/>
                </a:solidFill>
                <a:latin typeface="Century Schoolbook"/>
                <a:ea typeface="Century Schoolbook"/>
                <a:cs typeface="Century Schoolbook"/>
                <a:sym typeface="Century Schoolbook"/>
              </a:defRPr>
            </a:lvl6pPr>
            <a:lvl7pPr indent="-317500" lvl="6" marL="32004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595959"/>
                </a:solidFill>
                <a:latin typeface="Century Schoolbook"/>
                <a:ea typeface="Century Schoolbook"/>
                <a:cs typeface="Century Schoolbook"/>
                <a:sym typeface="Century Schoolbook"/>
              </a:defRPr>
            </a:lvl7pPr>
            <a:lvl8pPr indent="-317500" lvl="7" marL="36576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595959"/>
                </a:solidFill>
                <a:latin typeface="Century Schoolbook"/>
                <a:ea typeface="Century Schoolbook"/>
                <a:cs typeface="Century Schoolbook"/>
                <a:sym typeface="Century Schoolbook"/>
              </a:defRPr>
            </a:lvl8pPr>
            <a:lvl9pPr indent="-317500" lvl="8" marL="4114800" marR="0" rtl="0" algn="l">
              <a:lnSpc>
                <a:spcPct val="90000"/>
              </a:lnSpc>
              <a:spcBef>
                <a:spcPts val="300"/>
              </a:spcBef>
              <a:spcAft>
                <a:spcPts val="300"/>
              </a:spcAft>
              <a:buClr>
                <a:schemeClr val="accent1"/>
              </a:buClr>
              <a:buSzPts val="1400"/>
              <a:buFont typeface="Noto Sans Symbols"/>
              <a:buChar char="●"/>
              <a:defRPr b="0" i="0" sz="1400" u="none" cap="none" strike="noStrike">
                <a:solidFill>
                  <a:srgbClr val="595959"/>
                </a:solidFill>
                <a:latin typeface="Century Schoolbook"/>
                <a:ea typeface="Century Schoolbook"/>
                <a:cs typeface="Century Schoolbook"/>
                <a:sym typeface="Century Schoolbook"/>
              </a:defRPr>
            </a:lvl9pPr>
          </a:lstStyle>
          <a:p/>
        </p:txBody>
      </p:sp>
      <p:sp>
        <p:nvSpPr>
          <p:cNvPr id="33" name="Google Shape;33;p52"/>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rgbClr val="F4B19A"/>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lvl="2"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lvl="3"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lvl="4"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lvl="5"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lvl="6"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lvl="7"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lvl="8"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
        <p:nvSpPr>
          <p:cNvPr id="34" name="Google Shape;34;p52"/>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rgbClr val="F4B19A"/>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lvl="2"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lvl="3"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lvl="4"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lvl="5"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lvl="6"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lvl="7"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lvl="8"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 id="2147483656"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6.jpg"/><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4.jpg"/><Relationship Id="rId4" Type="http://schemas.openxmlformats.org/officeDocument/2006/relationships/image" Target="../media/image2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6.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2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7.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
          <p:cNvSpPr txBox="1"/>
          <p:nvPr>
            <p:ph type="ctrTitle"/>
          </p:nvPr>
        </p:nvSpPr>
        <p:spPr>
          <a:xfrm>
            <a:off x="946404" y="758952"/>
            <a:ext cx="7063740" cy="3058136"/>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lt1"/>
              </a:buClr>
              <a:buSzPts val="6600"/>
              <a:buFont typeface="Century Schoolbook"/>
              <a:buNone/>
            </a:pPr>
            <a:r>
              <a:rPr lang="en-US" sz="6600"/>
              <a:t>ICT</a:t>
            </a:r>
            <a:endParaRPr/>
          </a:p>
        </p:txBody>
      </p:sp>
      <p:sp>
        <p:nvSpPr>
          <p:cNvPr id="75" name="Google Shape;75;p1"/>
          <p:cNvSpPr txBox="1"/>
          <p:nvPr>
            <p:ph idx="1" type="subTitle"/>
          </p:nvPr>
        </p:nvSpPr>
        <p:spPr>
          <a:xfrm>
            <a:off x="946404" y="4800600"/>
            <a:ext cx="7063740" cy="169164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0"/>
              </a:spcBef>
              <a:spcAft>
                <a:spcPts val="0"/>
              </a:spcAft>
              <a:buSzPts val="2560"/>
              <a:buNone/>
            </a:pPr>
            <a:r>
              <a:rPr lang="en-US"/>
              <a:t>Chapter 2 - Hardware Basics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0"/>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Mouse alternatives</a:t>
            </a:r>
            <a:endParaRPr/>
          </a:p>
        </p:txBody>
      </p:sp>
      <p:sp>
        <p:nvSpPr>
          <p:cNvPr id="138" name="Google Shape;138;p10"/>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1" i="0" lang="en-US" sz="2400">
                <a:solidFill>
                  <a:srgbClr val="4E4E4E"/>
                </a:solidFill>
                <a:latin typeface="Arial"/>
                <a:ea typeface="Arial"/>
                <a:cs typeface="Arial"/>
                <a:sym typeface="Arial"/>
              </a:rPr>
              <a:t>Trackball:</a:t>
            </a:r>
            <a:r>
              <a:rPr b="0" i="0" lang="en-US" sz="2400">
                <a:solidFill>
                  <a:srgbClr val="4E4E4E"/>
                </a:solidFill>
                <a:latin typeface="Arial"/>
                <a:ea typeface="Arial"/>
                <a:cs typeface="Arial"/>
                <a:sym typeface="Arial"/>
              </a:rPr>
              <a:t> A trackball has a ball that can rotate freely. Instead of moving the device like a mouse, you can roll the ball with your thumb to move the pointer.</a:t>
            </a:r>
            <a:endParaRPr/>
          </a:p>
        </p:txBody>
      </p:sp>
      <p:pic>
        <p:nvPicPr>
          <p:cNvPr descr="Logitech M570 Wireless Trackball Mouse|mouse click|mouse mirrormouse german  - AliExpress" id="139" name="Google Shape;139;p10"/>
          <p:cNvPicPr preferRelativeResize="0"/>
          <p:nvPr/>
        </p:nvPicPr>
        <p:blipFill rotWithShape="1">
          <a:blip r:embed="rId3">
            <a:alphaModFix/>
          </a:blip>
          <a:srcRect b="16215" l="0" r="0" t="8250"/>
          <a:stretch/>
        </p:blipFill>
        <p:spPr>
          <a:xfrm>
            <a:off x="2543694" y="3017692"/>
            <a:ext cx="3737344" cy="2822944"/>
          </a:xfrm>
          <a:prstGeom prst="rect">
            <a:avLst/>
          </a:prstGeom>
          <a:noFill/>
          <a:ln>
            <a:noFill/>
          </a:ln>
        </p:spPr>
      </p:pic>
      <p:sp>
        <p:nvSpPr>
          <p:cNvPr id="140" name="Google Shape;140;p10"/>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1"/>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Mouse alternatives</a:t>
            </a:r>
            <a:endParaRPr/>
          </a:p>
        </p:txBody>
      </p:sp>
      <p:sp>
        <p:nvSpPr>
          <p:cNvPr id="146" name="Google Shape;146;p11"/>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1" i="0" lang="en-US" sz="2400">
                <a:solidFill>
                  <a:srgbClr val="4E4E4E"/>
                </a:solidFill>
                <a:latin typeface="Source Sans Pro"/>
                <a:ea typeface="Source Sans Pro"/>
                <a:cs typeface="Source Sans Pro"/>
                <a:sym typeface="Source Sans Pro"/>
              </a:rPr>
              <a:t>Touchpad:</a:t>
            </a:r>
            <a:r>
              <a:rPr b="0" i="0" lang="en-US" sz="2400">
                <a:solidFill>
                  <a:srgbClr val="4E4E4E"/>
                </a:solidFill>
                <a:latin typeface="Source Sans Pro"/>
                <a:ea typeface="Source Sans Pro"/>
                <a:cs typeface="Source Sans Pro"/>
                <a:sym typeface="Source Sans Pro"/>
              </a:rPr>
              <a:t> A touchpad—also called a </a:t>
            </a:r>
            <a:r>
              <a:rPr b="1" i="0" lang="en-US" sz="2400">
                <a:solidFill>
                  <a:srgbClr val="4E4E4E"/>
                </a:solidFill>
                <a:latin typeface="Source Sans Pro"/>
                <a:ea typeface="Source Sans Pro"/>
                <a:cs typeface="Source Sans Pro"/>
                <a:sym typeface="Source Sans Pro"/>
              </a:rPr>
              <a:t>trackpad</a:t>
            </a:r>
            <a:r>
              <a:rPr b="0" i="0" lang="en-US" sz="2400">
                <a:solidFill>
                  <a:srgbClr val="4E4E4E"/>
                </a:solidFill>
                <a:latin typeface="Source Sans Pro"/>
                <a:ea typeface="Source Sans Pro"/>
                <a:cs typeface="Source Sans Pro"/>
                <a:sym typeface="Source Sans Pro"/>
              </a:rPr>
              <a:t>—is a touch-sensitive pad that lets you control the pointer by making a drawing motion with your finger. Touchpads are common on laptop computers.</a:t>
            </a:r>
            <a:endParaRPr b="0" i="0" sz="2400">
              <a:solidFill>
                <a:srgbClr val="4E4E4E"/>
              </a:solidFill>
              <a:latin typeface="Arial"/>
              <a:ea typeface="Arial"/>
              <a:cs typeface="Arial"/>
              <a:sym typeface="Arial"/>
            </a:endParaRPr>
          </a:p>
        </p:txBody>
      </p:sp>
      <p:pic>
        <p:nvPicPr>
          <p:cNvPr descr="How to fix touchpad in Windows 10 | Expert Reviews" id="147" name="Google Shape;147;p11"/>
          <p:cNvPicPr preferRelativeResize="0"/>
          <p:nvPr/>
        </p:nvPicPr>
        <p:blipFill rotWithShape="1">
          <a:blip r:embed="rId3">
            <a:alphaModFix/>
          </a:blip>
          <a:srcRect b="0" l="0" r="0" t="0"/>
          <a:stretch/>
        </p:blipFill>
        <p:spPr>
          <a:xfrm>
            <a:off x="2206256" y="3184451"/>
            <a:ext cx="4731488" cy="2663105"/>
          </a:xfrm>
          <a:prstGeom prst="rect">
            <a:avLst/>
          </a:prstGeom>
          <a:noFill/>
          <a:ln>
            <a:noFill/>
          </a:ln>
          <a:effectLst>
            <a:outerShdw blurRad="292100" rotWithShape="0" algn="tl" dir="2700000" dist="139700">
              <a:srgbClr val="333333">
                <a:alpha val="64705"/>
              </a:srgbClr>
            </a:outerShdw>
          </a:effectLst>
        </p:spPr>
      </p:pic>
      <p:sp>
        <p:nvSpPr>
          <p:cNvPr id="148" name="Google Shape;148;p11"/>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2"/>
          <p:cNvSpPr txBox="1"/>
          <p:nvPr>
            <p:ph type="ctrTitle"/>
          </p:nvPr>
        </p:nvSpPr>
        <p:spPr>
          <a:xfrm>
            <a:off x="946404" y="758952"/>
            <a:ext cx="7063740" cy="3058136"/>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lt1"/>
              </a:buClr>
              <a:buSzPts val="4800"/>
              <a:buFont typeface="Century Schoolbook"/>
              <a:buNone/>
            </a:pPr>
            <a:r>
              <a:rPr lang="en-US" sz="4800"/>
              <a:t>Buttons and Ports on a Computer</a:t>
            </a:r>
            <a:endParaRPr b="1" sz="4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3"/>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1"/>
              </a:buClr>
              <a:buSzPts val="3200"/>
              <a:buFont typeface="Century Schoolbook"/>
              <a:buNone/>
            </a:pPr>
            <a:r>
              <a:rPr lang="en-US" sz="3200"/>
              <a:t>Buttons and Ports on a Computer</a:t>
            </a:r>
            <a:endParaRPr/>
          </a:p>
        </p:txBody>
      </p:sp>
      <p:sp>
        <p:nvSpPr>
          <p:cNvPr id="159" name="Google Shape;159;p13"/>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Take a look at the front and back of your computer case and count the number of </a:t>
            </a:r>
            <a:r>
              <a:rPr b="1" i="0" lang="en-US" sz="2400">
                <a:solidFill>
                  <a:srgbClr val="4E4E4E"/>
                </a:solidFill>
                <a:latin typeface="Source Sans Pro"/>
                <a:ea typeface="Source Sans Pro"/>
                <a:cs typeface="Source Sans Pro"/>
                <a:sym typeface="Source Sans Pro"/>
              </a:rPr>
              <a:t>buttons</a:t>
            </a:r>
            <a:r>
              <a:rPr b="0" i="0"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ports</a:t>
            </a:r>
            <a:r>
              <a:rPr b="0" i="0" lang="en-US" sz="2400">
                <a:solidFill>
                  <a:srgbClr val="4E4E4E"/>
                </a:solidFill>
                <a:latin typeface="Source Sans Pro"/>
                <a:ea typeface="Source Sans Pro"/>
                <a:cs typeface="Source Sans Pro"/>
                <a:sym typeface="Source Sans Pro"/>
              </a:rPr>
              <a:t>, and </a:t>
            </a:r>
            <a:r>
              <a:rPr b="1" i="0" lang="en-US" sz="2400">
                <a:solidFill>
                  <a:srgbClr val="4E4E4E"/>
                </a:solidFill>
                <a:latin typeface="Source Sans Pro"/>
                <a:ea typeface="Source Sans Pro"/>
                <a:cs typeface="Source Sans Pro"/>
                <a:sym typeface="Source Sans Pro"/>
              </a:rPr>
              <a:t>slots</a:t>
            </a:r>
            <a:r>
              <a:rPr b="0" i="0" lang="en-US" sz="2400">
                <a:solidFill>
                  <a:srgbClr val="4E4E4E"/>
                </a:solidFill>
                <a:latin typeface="Source Sans Pro"/>
                <a:ea typeface="Source Sans Pro"/>
                <a:cs typeface="Source Sans Pro"/>
                <a:sym typeface="Source Sans Pro"/>
              </a:rPr>
              <a:t> you see. Now look at your monitor and count any you find there. You probably counted at least 10, and maybe a lot more.</a:t>
            </a:r>
            <a:endParaRPr/>
          </a:p>
          <a:p>
            <a:pPr indent="-182880" lvl="0" marL="182880" rtl="0" algn="just">
              <a:lnSpc>
                <a:spcPct val="95000"/>
              </a:lnSpc>
              <a:spcBef>
                <a:spcPts val="1600"/>
              </a:spcBef>
              <a:spcAft>
                <a:spcPts val="0"/>
              </a:spcAft>
              <a:buSzPts val="1920"/>
              <a:buChar char="•"/>
            </a:pPr>
            <a:r>
              <a:rPr b="0" i="0" lang="en-US" sz="2400">
                <a:solidFill>
                  <a:srgbClr val="4E4E4E"/>
                </a:solidFill>
                <a:latin typeface="Source Sans Pro"/>
                <a:ea typeface="Source Sans Pro"/>
                <a:cs typeface="Source Sans Pro"/>
                <a:sym typeface="Source Sans Pro"/>
              </a:rPr>
              <a:t>Each computer is different, so the buttons, ports, and sockets will </a:t>
            </a:r>
            <a:r>
              <a:rPr b="1" i="0" lang="en-US" sz="2400">
                <a:solidFill>
                  <a:srgbClr val="4E4E4E"/>
                </a:solidFill>
                <a:latin typeface="Source Sans Pro"/>
                <a:ea typeface="Source Sans Pro"/>
                <a:cs typeface="Source Sans Pro"/>
                <a:sym typeface="Source Sans Pro"/>
              </a:rPr>
              <a:t>vary from computer to computer</a:t>
            </a:r>
            <a:r>
              <a:rPr b="0" i="0" lang="en-US" sz="2400">
                <a:solidFill>
                  <a:srgbClr val="4E4E4E"/>
                </a:solidFill>
                <a:latin typeface="Source Sans Pro"/>
                <a:ea typeface="Source Sans Pro"/>
                <a:cs typeface="Source Sans Pro"/>
                <a:sym typeface="Source Sans Pro"/>
              </a:rPr>
              <a:t>. However, there are certain ones you can expect to find on most desktop computers. Learning how these ports are used will help whenever you need to connect something to your computer, like a new printer, keyboard, or mouse.</a:t>
            </a:r>
            <a:endParaRPr/>
          </a:p>
          <a:p>
            <a:pPr indent="-60959" lvl="0" marL="182880" rtl="0" algn="just">
              <a:lnSpc>
                <a:spcPct val="95000"/>
              </a:lnSpc>
              <a:spcBef>
                <a:spcPts val="1600"/>
              </a:spcBef>
              <a:spcAft>
                <a:spcPts val="0"/>
              </a:spcAft>
              <a:buSzPts val="1920"/>
              <a:buNone/>
            </a:pPr>
            <a:r>
              <a:t/>
            </a:r>
            <a:endParaRPr sz="2400"/>
          </a:p>
        </p:txBody>
      </p:sp>
      <p:sp>
        <p:nvSpPr>
          <p:cNvPr id="160" name="Google Shape;160;p13"/>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4"/>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1"/>
              </a:buClr>
              <a:buSzPts val="3200"/>
              <a:buFont typeface="Century Schoolbook"/>
              <a:buNone/>
            </a:pPr>
            <a:r>
              <a:rPr lang="en-US" sz="3200"/>
              <a:t>Buttons and Ports on a Computer</a:t>
            </a:r>
            <a:endParaRPr/>
          </a:p>
        </p:txBody>
      </p:sp>
      <p:pic>
        <p:nvPicPr>
          <p:cNvPr id="166" name="Google Shape;166;p14" title="Computer Basics: Buttons and Ports on a Computer"/>
          <p:cNvPicPr preferRelativeResize="0"/>
          <p:nvPr>
            <p:ph idx="1" type="body"/>
          </p:nvPr>
        </p:nvPicPr>
        <p:blipFill rotWithShape="1">
          <a:blip r:embed="rId3">
            <a:alphaModFix/>
          </a:blip>
          <a:srcRect b="0" l="0" r="0" t="0"/>
          <a:stretch/>
        </p:blipFill>
        <p:spPr>
          <a:xfrm>
            <a:off x="514350" y="1490163"/>
            <a:ext cx="7701533" cy="4332113"/>
          </a:xfrm>
          <a:prstGeom prst="rect">
            <a:avLst/>
          </a:prstGeom>
          <a:noFill/>
          <a:ln>
            <a:noFill/>
          </a:ln>
          <a:effectLst>
            <a:outerShdw blurRad="190500" rotWithShape="0" algn="tl">
              <a:srgbClr val="000000">
                <a:alpha val="69803"/>
              </a:srgbClr>
            </a:outerShdw>
          </a:effectLst>
        </p:spPr>
      </p:pic>
      <p:sp>
        <p:nvSpPr>
          <p:cNvPr id="167" name="Google Shape;167;p14"/>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5"/>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Computer case</a:t>
            </a:r>
            <a:endParaRPr/>
          </a:p>
        </p:txBody>
      </p:sp>
      <p:sp>
        <p:nvSpPr>
          <p:cNvPr id="173" name="Google Shape;173;p15"/>
          <p:cNvSpPr txBox="1"/>
          <p:nvPr>
            <p:ph idx="1" type="body"/>
          </p:nvPr>
        </p:nvSpPr>
        <p:spPr>
          <a:xfrm>
            <a:off x="4667693" y="1240221"/>
            <a:ext cx="3642687" cy="4931979"/>
          </a:xfrm>
          <a:prstGeom prst="rect">
            <a:avLst/>
          </a:prstGeom>
          <a:noFill/>
          <a:ln>
            <a:noFill/>
          </a:ln>
        </p:spPr>
        <p:txBody>
          <a:bodyPr anchorCtr="0" anchor="t" bIns="45700" lIns="91425" spcFirstLastPara="1" rIns="91425" wrap="square" tIns="45700">
            <a:normAutofit lnSpcReduction="10000"/>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The back of a computer case has </a:t>
            </a:r>
            <a:r>
              <a:rPr b="1" i="0" lang="en-US" sz="2400">
                <a:solidFill>
                  <a:srgbClr val="4E4E4E"/>
                </a:solidFill>
                <a:latin typeface="Source Sans Pro"/>
                <a:ea typeface="Source Sans Pro"/>
                <a:cs typeface="Source Sans Pro"/>
                <a:sym typeface="Source Sans Pro"/>
              </a:rPr>
              <a:t>connection ports</a:t>
            </a:r>
            <a:r>
              <a:rPr b="0" i="0" lang="en-US" sz="2400">
                <a:solidFill>
                  <a:srgbClr val="4E4E4E"/>
                </a:solidFill>
                <a:latin typeface="Source Sans Pro"/>
                <a:ea typeface="Source Sans Pro"/>
                <a:cs typeface="Source Sans Pro"/>
                <a:sym typeface="Source Sans Pro"/>
              </a:rPr>
              <a:t> that are made to fit </a:t>
            </a:r>
            <a:r>
              <a:rPr b="1" i="0" lang="en-US" sz="2400">
                <a:solidFill>
                  <a:srgbClr val="4E4E4E"/>
                </a:solidFill>
                <a:latin typeface="Source Sans Pro"/>
                <a:ea typeface="Source Sans Pro"/>
                <a:cs typeface="Source Sans Pro"/>
                <a:sym typeface="Source Sans Pro"/>
              </a:rPr>
              <a:t>specific devices</a:t>
            </a:r>
            <a:r>
              <a:rPr b="0" i="0" lang="en-US" sz="2400">
                <a:solidFill>
                  <a:srgbClr val="4E4E4E"/>
                </a:solidFill>
                <a:latin typeface="Source Sans Pro"/>
                <a:ea typeface="Source Sans Pro"/>
                <a:cs typeface="Source Sans Pro"/>
                <a:sym typeface="Source Sans Pro"/>
              </a:rPr>
              <a:t>. The placement will vary from computer to computer, and many companies have their own special connectors for specific devices. Some of the ports may be </a:t>
            </a:r>
            <a:r>
              <a:rPr b="1" i="0" lang="en-US" sz="2400">
                <a:solidFill>
                  <a:srgbClr val="4E4E4E"/>
                </a:solidFill>
                <a:latin typeface="Source Sans Pro"/>
                <a:ea typeface="Source Sans Pro"/>
                <a:cs typeface="Source Sans Pro"/>
                <a:sym typeface="Source Sans Pro"/>
              </a:rPr>
              <a:t>color coded</a:t>
            </a:r>
            <a:r>
              <a:rPr b="0" i="0" lang="en-US" sz="2400">
                <a:solidFill>
                  <a:srgbClr val="4E4E4E"/>
                </a:solidFill>
                <a:latin typeface="Source Sans Pro"/>
                <a:ea typeface="Source Sans Pro"/>
                <a:cs typeface="Source Sans Pro"/>
                <a:sym typeface="Source Sans Pro"/>
              </a:rPr>
              <a:t> to help you determine which port is used with a particular device.</a:t>
            </a:r>
            <a:endParaRPr sz="2400"/>
          </a:p>
        </p:txBody>
      </p:sp>
      <p:pic>
        <p:nvPicPr>
          <p:cNvPr descr="Basic Computer Operation Tutorial - The Computer" id="174" name="Google Shape;174;p15"/>
          <p:cNvPicPr preferRelativeResize="0"/>
          <p:nvPr/>
        </p:nvPicPr>
        <p:blipFill rotWithShape="1">
          <a:blip r:embed="rId3">
            <a:alphaModFix/>
          </a:blip>
          <a:srcRect b="3520" l="10242" r="12716" t="2926"/>
          <a:stretch/>
        </p:blipFill>
        <p:spPr>
          <a:xfrm>
            <a:off x="2651498" y="1240221"/>
            <a:ext cx="1899239" cy="4796262"/>
          </a:xfrm>
          <a:prstGeom prst="rect">
            <a:avLst/>
          </a:prstGeom>
          <a:noFill/>
          <a:ln>
            <a:noFill/>
          </a:ln>
          <a:effectLst>
            <a:outerShdw blurRad="292100" rotWithShape="0" algn="tl" dir="2700000" dist="139700">
              <a:srgbClr val="333333">
                <a:alpha val="64705"/>
              </a:srgbClr>
            </a:outerShdw>
          </a:effectLst>
        </p:spPr>
      </p:pic>
      <p:pic>
        <p:nvPicPr>
          <p:cNvPr id="175" name="Google Shape;175;p15"/>
          <p:cNvPicPr preferRelativeResize="0"/>
          <p:nvPr/>
        </p:nvPicPr>
        <p:blipFill rotWithShape="1">
          <a:blip r:embed="rId4">
            <a:alphaModFix/>
          </a:blip>
          <a:srcRect b="5620" l="11629" r="11465" t="5621"/>
          <a:stretch/>
        </p:blipFill>
        <p:spPr>
          <a:xfrm>
            <a:off x="535611" y="1240221"/>
            <a:ext cx="1899239" cy="4812414"/>
          </a:xfrm>
          <a:prstGeom prst="rect">
            <a:avLst/>
          </a:prstGeom>
          <a:noFill/>
          <a:ln>
            <a:noFill/>
          </a:ln>
          <a:effectLst>
            <a:outerShdw blurRad="292100" rotWithShape="0" algn="tl" dir="2700000" dist="139700">
              <a:srgbClr val="333333">
                <a:alpha val="64705"/>
              </a:srgbClr>
            </a:outerShdw>
          </a:effectLst>
        </p:spPr>
      </p:pic>
      <p:sp>
        <p:nvSpPr>
          <p:cNvPr id="176" name="Google Shape;176;p15"/>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6"/>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Peripherals</a:t>
            </a:r>
            <a:endParaRPr/>
          </a:p>
        </p:txBody>
      </p:sp>
      <p:sp>
        <p:nvSpPr>
          <p:cNvPr id="182" name="Google Shape;182;p16"/>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The most basic computer setup usually includes the </a:t>
            </a:r>
            <a:r>
              <a:rPr b="1" i="0" lang="en-US" sz="2400">
                <a:solidFill>
                  <a:srgbClr val="4E4E4E"/>
                </a:solidFill>
                <a:latin typeface="Source Sans Pro"/>
                <a:ea typeface="Source Sans Pro"/>
                <a:cs typeface="Source Sans Pro"/>
                <a:sym typeface="Source Sans Pro"/>
              </a:rPr>
              <a:t>computer case</a:t>
            </a:r>
            <a:r>
              <a:rPr b="0" i="0"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monitor</a:t>
            </a:r>
            <a:r>
              <a:rPr b="0" i="0"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keyboard</a:t>
            </a:r>
            <a:r>
              <a:rPr b="0" i="0" lang="en-US" sz="2400">
                <a:solidFill>
                  <a:srgbClr val="4E4E4E"/>
                </a:solidFill>
                <a:latin typeface="Source Sans Pro"/>
                <a:ea typeface="Source Sans Pro"/>
                <a:cs typeface="Source Sans Pro"/>
                <a:sym typeface="Source Sans Pro"/>
              </a:rPr>
              <a:t>, and </a:t>
            </a:r>
            <a:r>
              <a:rPr b="1" i="0" lang="en-US" sz="2400">
                <a:solidFill>
                  <a:srgbClr val="4E4E4E"/>
                </a:solidFill>
                <a:latin typeface="Source Sans Pro"/>
                <a:ea typeface="Source Sans Pro"/>
                <a:cs typeface="Source Sans Pro"/>
                <a:sym typeface="Source Sans Pro"/>
              </a:rPr>
              <a:t>mouse</a:t>
            </a:r>
            <a:r>
              <a:rPr b="0" i="0" lang="en-US" sz="2400">
                <a:solidFill>
                  <a:srgbClr val="4E4E4E"/>
                </a:solidFill>
                <a:latin typeface="Source Sans Pro"/>
                <a:ea typeface="Source Sans Pro"/>
                <a:cs typeface="Source Sans Pro"/>
                <a:sym typeface="Source Sans Pro"/>
              </a:rPr>
              <a:t>, but you can plug many different types of devices into the extra ports on your computer. These devices are called </a:t>
            </a:r>
            <a:r>
              <a:rPr b="1" i="0" lang="en-US" sz="2400">
                <a:solidFill>
                  <a:srgbClr val="4E4E4E"/>
                </a:solidFill>
                <a:latin typeface="Source Sans Pro"/>
                <a:ea typeface="Source Sans Pro"/>
                <a:cs typeface="Source Sans Pro"/>
                <a:sym typeface="Source Sans Pro"/>
              </a:rPr>
              <a:t>peripherals</a:t>
            </a:r>
            <a:r>
              <a:rPr b="0" i="0" lang="en-US" sz="2400">
                <a:solidFill>
                  <a:srgbClr val="4E4E4E"/>
                </a:solidFill>
                <a:latin typeface="Source Sans Pro"/>
                <a:ea typeface="Source Sans Pro"/>
                <a:cs typeface="Source Sans Pro"/>
                <a:sym typeface="Source Sans Pro"/>
              </a:rPr>
              <a:t>. Let's take a look at some of the most common ones.</a:t>
            </a:r>
            <a:endParaRPr sz="2400"/>
          </a:p>
        </p:txBody>
      </p:sp>
      <p:sp>
        <p:nvSpPr>
          <p:cNvPr id="183" name="Google Shape;183;p16"/>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7"/>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Printers </a:t>
            </a:r>
            <a:endParaRPr/>
          </a:p>
        </p:txBody>
      </p:sp>
      <p:sp>
        <p:nvSpPr>
          <p:cNvPr id="189" name="Google Shape;189;p17"/>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Arial"/>
                <a:ea typeface="Arial"/>
                <a:cs typeface="Arial"/>
                <a:sym typeface="Arial"/>
              </a:rPr>
              <a:t>A </a:t>
            </a:r>
            <a:r>
              <a:rPr b="1" i="0" lang="en-US" sz="2400">
                <a:solidFill>
                  <a:srgbClr val="4E4E4E"/>
                </a:solidFill>
                <a:latin typeface="Arial"/>
                <a:ea typeface="Arial"/>
                <a:cs typeface="Arial"/>
                <a:sym typeface="Arial"/>
              </a:rPr>
              <a:t>printer</a:t>
            </a:r>
            <a:r>
              <a:rPr b="0" i="0" lang="en-US" sz="2400">
                <a:solidFill>
                  <a:srgbClr val="4E4E4E"/>
                </a:solidFill>
                <a:latin typeface="Arial"/>
                <a:ea typeface="Arial"/>
                <a:cs typeface="Arial"/>
                <a:sym typeface="Arial"/>
              </a:rPr>
              <a:t> is used to </a:t>
            </a:r>
            <a:r>
              <a:rPr b="1" i="0" lang="en-US" sz="2400">
                <a:solidFill>
                  <a:srgbClr val="4E4E4E"/>
                </a:solidFill>
                <a:latin typeface="Arial"/>
                <a:ea typeface="Arial"/>
                <a:cs typeface="Arial"/>
                <a:sym typeface="Arial"/>
              </a:rPr>
              <a:t>print</a:t>
            </a:r>
            <a:r>
              <a:rPr b="0" i="0" lang="en-US" sz="2400">
                <a:solidFill>
                  <a:srgbClr val="4E4E4E"/>
                </a:solidFill>
                <a:latin typeface="Arial"/>
                <a:ea typeface="Arial"/>
                <a:cs typeface="Arial"/>
                <a:sym typeface="Arial"/>
              </a:rPr>
              <a:t> documents, photos, and anything else that appears on your screen. There are many types of printers, including </a:t>
            </a:r>
            <a:r>
              <a:rPr b="1" i="0" lang="en-US" sz="2400">
                <a:solidFill>
                  <a:srgbClr val="4E4E4E"/>
                </a:solidFill>
                <a:latin typeface="Arial"/>
                <a:ea typeface="Arial"/>
                <a:cs typeface="Arial"/>
                <a:sym typeface="Arial"/>
              </a:rPr>
              <a:t>inkjet</a:t>
            </a:r>
            <a:r>
              <a:rPr b="0" i="0" lang="en-US" sz="2400">
                <a:solidFill>
                  <a:srgbClr val="4E4E4E"/>
                </a:solidFill>
                <a:latin typeface="Arial"/>
                <a:ea typeface="Arial"/>
                <a:cs typeface="Arial"/>
                <a:sym typeface="Arial"/>
              </a:rPr>
              <a:t>, </a:t>
            </a:r>
            <a:r>
              <a:rPr b="1" i="0" lang="en-US" sz="2400">
                <a:solidFill>
                  <a:srgbClr val="4E4E4E"/>
                </a:solidFill>
                <a:latin typeface="Arial"/>
                <a:ea typeface="Arial"/>
                <a:cs typeface="Arial"/>
                <a:sym typeface="Arial"/>
              </a:rPr>
              <a:t>laser</a:t>
            </a:r>
            <a:r>
              <a:rPr b="0" i="0" lang="en-US" sz="2400">
                <a:solidFill>
                  <a:srgbClr val="4E4E4E"/>
                </a:solidFill>
                <a:latin typeface="Arial"/>
                <a:ea typeface="Arial"/>
                <a:cs typeface="Arial"/>
                <a:sym typeface="Arial"/>
              </a:rPr>
              <a:t>, and </a:t>
            </a:r>
            <a:r>
              <a:rPr b="1" i="0" lang="en-US" sz="2400">
                <a:solidFill>
                  <a:srgbClr val="4E4E4E"/>
                </a:solidFill>
                <a:latin typeface="Arial"/>
                <a:ea typeface="Arial"/>
                <a:cs typeface="Arial"/>
                <a:sym typeface="Arial"/>
              </a:rPr>
              <a:t>photo</a:t>
            </a:r>
            <a:r>
              <a:rPr lang="en-US" sz="2400">
                <a:solidFill>
                  <a:srgbClr val="4E4E4E"/>
                </a:solidFill>
                <a:latin typeface="Arial"/>
                <a:ea typeface="Arial"/>
                <a:cs typeface="Arial"/>
                <a:sym typeface="Arial"/>
              </a:rPr>
              <a:t> </a:t>
            </a:r>
            <a:r>
              <a:rPr b="0" i="0" lang="en-US" sz="2400">
                <a:solidFill>
                  <a:srgbClr val="4E4E4E"/>
                </a:solidFill>
                <a:latin typeface="Arial"/>
                <a:ea typeface="Arial"/>
                <a:cs typeface="Arial"/>
                <a:sym typeface="Arial"/>
              </a:rPr>
              <a:t>printers. There are even </a:t>
            </a:r>
            <a:r>
              <a:rPr b="1" i="0" lang="en-US" sz="2400">
                <a:solidFill>
                  <a:srgbClr val="4E4E4E"/>
                </a:solidFill>
                <a:latin typeface="Arial"/>
                <a:ea typeface="Arial"/>
                <a:cs typeface="Arial"/>
                <a:sym typeface="Arial"/>
              </a:rPr>
              <a:t>all-in-one printers</a:t>
            </a:r>
            <a:r>
              <a:rPr b="0" i="0" lang="en-US" sz="2400">
                <a:solidFill>
                  <a:srgbClr val="4E4E4E"/>
                </a:solidFill>
                <a:latin typeface="Arial"/>
                <a:ea typeface="Arial"/>
                <a:cs typeface="Arial"/>
                <a:sym typeface="Arial"/>
              </a:rPr>
              <a:t>, which can also scan and copy documents.</a:t>
            </a:r>
            <a:endParaRPr/>
          </a:p>
        </p:txBody>
      </p:sp>
      <p:pic>
        <p:nvPicPr>
          <p:cNvPr descr="a canon printer" id="190" name="Google Shape;190;p17"/>
          <p:cNvPicPr preferRelativeResize="0"/>
          <p:nvPr/>
        </p:nvPicPr>
        <p:blipFill rotWithShape="1">
          <a:blip r:embed="rId3">
            <a:alphaModFix/>
          </a:blip>
          <a:srcRect b="0" l="0" r="0" t="0"/>
          <a:stretch/>
        </p:blipFill>
        <p:spPr>
          <a:xfrm>
            <a:off x="1983867" y="3429000"/>
            <a:ext cx="4762500" cy="2266950"/>
          </a:xfrm>
          <a:prstGeom prst="rect">
            <a:avLst/>
          </a:prstGeom>
          <a:noFill/>
          <a:ln>
            <a:noFill/>
          </a:ln>
        </p:spPr>
      </p:pic>
      <p:sp>
        <p:nvSpPr>
          <p:cNvPr id="191" name="Google Shape;191;p17"/>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8"/>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Scanners</a:t>
            </a:r>
            <a:endParaRPr/>
          </a:p>
        </p:txBody>
      </p:sp>
      <p:sp>
        <p:nvSpPr>
          <p:cNvPr id="197" name="Google Shape;197;p18"/>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Arial"/>
                <a:ea typeface="Arial"/>
                <a:cs typeface="Arial"/>
                <a:sym typeface="Arial"/>
              </a:rPr>
              <a:t>A </a:t>
            </a:r>
            <a:r>
              <a:rPr b="1" i="0" lang="en-US" sz="2400">
                <a:solidFill>
                  <a:srgbClr val="4E4E4E"/>
                </a:solidFill>
                <a:latin typeface="Arial"/>
                <a:ea typeface="Arial"/>
                <a:cs typeface="Arial"/>
                <a:sym typeface="Arial"/>
              </a:rPr>
              <a:t>scanner</a:t>
            </a:r>
            <a:r>
              <a:rPr b="0" i="0" lang="en-US" sz="2400">
                <a:solidFill>
                  <a:srgbClr val="4E4E4E"/>
                </a:solidFill>
                <a:latin typeface="Arial"/>
                <a:ea typeface="Arial"/>
                <a:cs typeface="Arial"/>
                <a:sym typeface="Arial"/>
              </a:rPr>
              <a:t> allows you to </a:t>
            </a:r>
            <a:r>
              <a:rPr b="1" i="0" lang="en-US" sz="2400">
                <a:solidFill>
                  <a:srgbClr val="4E4E4E"/>
                </a:solidFill>
                <a:latin typeface="Arial"/>
                <a:ea typeface="Arial"/>
                <a:cs typeface="Arial"/>
                <a:sym typeface="Arial"/>
              </a:rPr>
              <a:t>copy a physical image or document</a:t>
            </a:r>
            <a:r>
              <a:rPr lang="en-US" sz="2400">
                <a:solidFill>
                  <a:srgbClr val="4E4E4E"/>
                </a:solidFill>
                <a:latin typeface="Arial"/>
                <a:ea typeface="Arial"/>
                <a:cs typeface="Arial"/>
                <a:sym typeface="Arial"/>
              </a:rPr>
              <a:t> </a:t>
            </a:r>
            <a:r>
              <a:rPr b="0" i="0" lang="en-US" sz="2400">
                <a:solidFill>
                  <a:srgbClr val="4E4E4E"/>
                </a:solidFill>
                <a:latin typeface="Arial"/>
                <a:ea typeface="Arial"/>
                <a:cs typeface="Arial"/>
                <a:sym typeface="Arial"/>
              </a:rPr>
              <a:t>and save it to your computer as a </a:t>
            </a:r>
            <a:r>
              <a:rPr b="1" i="0" lang="en-US" sz="2400">
                <a:solidFill>
                  <a:srgbClr val="4E4E4E"/>
                </a:solidFill>
                <a:latin typeface="Arial"/>
                <a:ea typeface="Arial"/>
                <a:cs typeface="Arial"/>
                <a:sym typeface="Arial"/>
              </a:rPr>
              <a:t>digital (computer-readable)</a:t>
            </a:r>
            <a:r>
              <a:rPr b="0" i="0" lang="en-US" sz="2400">
                <a:solidFill>
                  <a:srgbClr val="4E4E4E"/>
                </a:solidFill>
                <a:latin typeface="Arial"/>
                <a:ea typeface="Arial"/>
                <a:cs typeface="Arial"/>
                <a:sym typeface="Arial"/>
              </a:rPr>
              <a:t> image. Many scanners are included as part of an all-in-one printer, although you can also buy a separate </a:t>
            </a:r>
            <a:r>
              <a:rPr b="1" i="0" lang="en-US" sz="2400">
                <a:solidFill>
                  <a:srgbClr val="4E4E4E"/>
                </a:solidFill>
                <a:latin typeface="Arial"/>
                <a:ea typeface="Arial"/>
                <a:cs typeface="Arial"/>
                <a:sym typeface="Arial"/>
              </a:rPr>
              <a:t>flatbed</a:t>
            </a:r>
            <a:r>
              <a:rPr lang="en-US" sz="2400">
                <a:solidFill>
                  <a:srgbClr val="4E4E4E"/>
                </a:solidFill>
                <a:latin typeface="Arial"/>
                <a:ea typeface="Arial"/>
                <a:cs typeface="Arial"/>
                <a:sym typeface="Arial"/>
              </a:rPr>
              <a:t> </a:t>
            </a:r>
            <a:r>
              <a:rPr b="0" i="0" lang="en-US" sz="2400">
                <a:solidFill>
                  <a:srgbClr val="4E4E4E"/>
                </a:solidFill>
                <a:latin typeface="Arial"/>
                <a:ea typeface="Arial"/>
                <a:cs typeface="Arial"/>
                <a:sym typeface="Arial"/>
              </a:rPr>
              <a:t>or </a:t>
            </a:r>
            <a:r>
              <a:rPr b="1" i="0" lang="en-US" sz="2400">
                <a:solidFill>
                  <a:srgbClr val="4E4E4E"/>
                </a:solidFill>
                <a:latin typeface="Arial"/>
                <a:ea typeface="Arial"/>
                <a:cs typeface="Arial"/>
                <a:sym typeface="Arial"/>
              </a:rPr>
              <a:t>handheld</a:t>
            </a:r>
            <a:r>
              <a:rPr lang="en-US" sz="2400">
                <a:solidFill>
                  <a:srgbClr val="4E4E4E"/>
                </a:solidFill>
                <a:latin typeface="Arial"/>
                <a:ea typeface="Arial"/>
                <a:cs typeface="Arial"/>
                <a:sym typeface="Arial"/>
              </a:rPr>
              <a:t> </a:t>
            </a:r>
            <a:r>
              <a:rPr b="0" i="0" lang="en-US" sz="2400">
                <a:solidFill>
                  <a:srgbClr val="4E4E4E"/>
                </a:solidFill>
                <a:latin typeface="Arial"/>
                <a:ea typeface="Arial"/>
                <a:cs typeface="Arial"/>
                <a:sym typeface="Arial"/>
              </a:rPr>
              <a:t>scanner. </a:t>
            </a:r>
            <a:endParaRPr/>
          </a:p>
        </p:txBody>
      </p:sp>
      <p:sp>
        <p:nvSpPr>
          <p:cNvPr id="198" name="Google Shape;198;p18"/>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pic>
        <p:nvPicPr>
          <p:cNvPr descr="a canon printer" id="199" name="Google Shape;199;p18"/>
          <p:cNvPicPr preferRelativeResize="0"/>
          <p:nvPr/>
        </p:nvPicPr>
        <p:blipFill rotWithShape="1">
          <a:blip r:embed="rId3">
            <a:alphaModFix/>
          </a:blip>
          <a:srcRect b="0" l="0" r="0" t="0"/>
          <a:stretch/>
        </p:blipFill>
        <p:spPr>
          <a:xfrm>
            <a:off x="1983867" y="3429000"/>
            <a:ext cx="4762500" cy="2266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9"/>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Speakers and Headphones</a:t>
            </a:r>
            <a:endParaRPr/>
          </a:p>
        </p:txBody>
      </p:sp>
      <p:sp>
        <p:nvSpPr>
          <p:cNvPr id="205" name="Google Shape;205;p19"/>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1" i="0" lang="en-US" sz="2400">
                <a:solidFill>
                  <a:srgbClr val="4E4E4E"/>
                </a:solidFill>
                <a:latin typeface="Source Sans Pro"/>
                <a:ea typeface="Source Sans Pro"/>
                <a:cs typeface="Source Sans Pro"/>
                <a:sym typeface="Source Sans Pro"/>
              </a:rPr>
              <a:t>Speakers</a:t>
            </a:r>
            <a:r>
              <a:rPr b="0" i="0" lang="en-US" sz="2400">
                <a:solidFill>
                  <a:srgbClr val="4E4E4E"/>
                </a:solidFill>
                <a:latin typeface="Source Sans Pro"/>
                <a:ea typeface="Source Sans Pro"/>
                <a:cs typeface="Source Sans Pro"/>
                <a:sym typeface="Source Sans Pro"/>
              </a:rPr>
              <a:t> and </a:t>
            </a:r>
            <a:r>
              <a:rPr b="1" i="0" lang="en-US" sz="2400">
                <a:solidFill>
                  <a:srgbClr val="4E4E4E"/>
                </a:solidFill>
                <a:latin typeface="Source Sans Pro"/>
                <a:ea typeface="Source Sans Pro"/>
                <a:cs typeface="Source Sans Pro"/>
                <a:sym typeface="Source Sans Pro"/>
              </a:rPr>
              <a:t>headphones</a:t>
            </a:r>
            <a:r>
              <a:rPr b="0" i="0" lang="en-US" sz="2400">
                <a:solidFill>
                  <a:srgbClr val="4E4E4E"/>
                </a:solidFill>
                <a:latin typeface="Source Sans Pro"/>
                <a:ea typeface="Source Sans Pro"/>
                <a:cs typeface="Source Sans Pro"/>
                <a:sym typeface="Source Sans Pro"/>
              </a:rPr>
              <a:t> are output devices, which means they send information from the computer to the user—in this case, they allow you to </a:t>
            </a:r>
            <a:r>
              <a:rPr b="1" i="0" lang="en-US" sz="2400">
                <a:solidFill>
                  <a:srgbClr val="4E4E4E"/>
                </a:solidFill>
                <a:latin typeface="Source Sans Pro"/>
                <a:ea typeface="Source Sans Pro"/>
                <a:cs typeface="Source Sans Pro"/>
                <a:sym typeface="Source Sans Pro"/>
              </a:rPr>
              <a:t>hear sound and music</a:t>
            </a:r>
            <a:r>
              <a:rPr b="0" i="0" lang="en-US" sz="2400">
                <a:solidFill>
                  <a:srgbClr val="4E4E4E"/>
                </a:solidFill>
                <a:latin typeface="Source Sans Pro"/>
                <a:ea typeface="Source Sans Pro"/>
                <a:cs typeface="Source Sans Pro"/>
                <a:sym typeface="Source Sans Pro"/>
              </a:rPr>
              <a:t>. Depending on the model, they may connect to the </a:t>
            </a:r>
            <a:r>
              <a:rPr b="1" i="0" lang="en-US" sz="2400">
                <a:solidFill>
                  <a:srgbClr val="4E4E4E"/>
                </a:solidFill>
                <a:latin typeface="Source Sans Pro"/>
                <a:ea typeface="Source Sans Pro"/>
                <a:cs typeface="Source Sans Pro"/>
                <a:sym typeface="Source Sans Pro"/>
              </a:rPr>
              <a:t>audio</a:t>
            </a:r>
            <a:r>
              <a:rPr b="0" i="0" lang="en-US" sz="2400">
                <a:solidFill>
                  <a:srgbClr val="4E4E4E"/>
                </a:solidFill>
                <a:latin typeface="Source Sans Pro"/>
                <a:ea typeface="Source Sans Pro"/>
                <a:cs typeface="Source Sans Pro"/>
                <a:sym typeface="Source Sans Pro"/>
              </a:rPr>
              <a:t> port or the </a:t>
            </a:r>
            <a:r>
              <a:rPr b="1" i="0" lang="en-US" sz="2400">
                <a:solidFill>
                  <a:srgbClr val="4E4E4E"/>
                </a:solidFill>
                <a:latin typeface="Source Sans Pro"/>
                <a:ea typeface="Source Sans Pro"/>
                <a:cs typeface="Source Sans Pro"/>
                <a:sym typeface="Source Sans Pro"/>
              </a:rPr>
              <a:t>USB</a:t>
            </a:r>
            <a:r>
              <a:rPr b="0" i="0" lang="en-US" sz="2400">
                <a:solidFill>
                  <a:srgbClr val="4E4E4E"/>
                </a:solidFill>
                <a:latin typeface="Source Sans Pro"/>
                <a:ea typeface="Source Sans Pro"/>
                <a:cs typeface="Source Sans Pro"/>
                <a:sym typeface="Source Sans Pro"/>
              </a:rPr>
              <a:t> port. Some monitors also have built-in speakers.</a:t>
            </a:r>
            <a:endParaRPr sz="2400"/>
          </a:p>
        </p:txBody>
      </p:sp>
      <p:pic>
        <p:nvPicPr>
          <p:cNvPr descr="Buy LOGITECH Z207 2.0 Bluetooth PC Speakers | Free Delivery | Currys" id="206" name="Google Shape;206;p19"/>
          <p:cNvPicPr preferRelativeResize="0"/>
          <p:nvPr/>
        </p:nvPicPr>
        <p:blipFill rotWithShape="1">
          <a:blip r:embed="rId3">
            <a:alphaModFix/>
          </a:blip>
          <a:srcRect b="0" l="0" r="0" t="0"/>
          <a:stretch/>
        </p:blipFill>
        <p:spPr>
          <a:xfrm>
            <a:off x="1297171" y="3618904"/>
            <a:ext cx="3067945" cy="2721462"/>
          </a:xfrm>
          <a:prstGeom prst="rect">
            <a:avLst/>
          </a:prstGeom>
          <a:noFill/>
          <a:ln>
            <a:noFill/>
          </a:ln>
        </p:spPr>
      </p:pic>
      <p:pic>
        <p:nvPicPr>
          <p:cNvPr descr="Amazon.com: Logitech G Pro Gaming Headset with Pro Grade Mic for Pc, PC VR,  Mac, Xbox One, Playstation 4, Nintendo Switch: Computers &amp; Accessories" id="207" name="Google Shape;207;p19"/>
          <p:cNvPicPr preferRelativeResize="0"/>
          <p:nvPr/>
        </p:nvPicPr>
        <p:blipFill rotWithShape="1">
          <a:blip r:embed="rId4">
            <a:alphaModFix/>
          </a:blip>
          <a:srcRect b="0" l="0" r="0" t="0"/>
          <a:stretch/>
        </p:blipFill>
        <p:spPr>
          <a:xfrm>
            <a:off x="5455206" y="3674878"/>
            <a:ext cx="2051380" cy="2581405"/>
          </a:xfrm>
          <a:prstGeom prst="rect">
            <a:avLst/>
          </a:prstGeom>
          <a:noFill/>
          <a:ln>
            <a:noFill/>
          </a:ln>
        </p:spPr>
      </p:pic>
      <p:sp>
        <p:nvSpPr>
          <p:cNvPr id="208" name="Google Shape;208;p19"/>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2"/>
          <p:cNvSpPr txBox="1"/>
          <p:nvPr>
            <p:ph type="ctrTitle"/>
          </p:nvPr>
        </p:nvSpPr>
        <p:spPr>
          <a:xfrm>
            <a:off x="763524" y="213505"/>
            <a:ext cx="7063740" cy="953465"/>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lt1"/>
              </a:buClr>
              <a:buSzPts val="6200"/>
              <a:buFont typeface="Century Schoolbook"/>
              <a:buNone/>
            </a:pPr>
            <a:r>
              <a:rPr lang="en-US"/>
              <a:t>Content</a:t>
            </a:r>
            <a:endParaRPr/>
          </a:p>
        </p:txBody>
      </p:sp>
      <p:sp>
        <p:nvSpPr>
          <p:cNvPr id="81" name="Google Shape;81;p2"/>
          <p:cNvSpPr txBox="1"/>
          <p:nvPr>
            <p:ph idx="1" type="body"/>
          </p:nvPr>
        </p:nvSpPr>
        <p:spPr>
          <a:xfrm>
            <a:off x="763524" y="1431414"/>
            <a:ext cx="7063740" cy="5213077"/>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SzPts val="1920"/>
              <a:buFont typeface="Noto Sans Symbols"/>
              <a:buChar char="▪"/>
            </a:pPr>
            <a:r>
              <a:rPr lang="en-US" sz="2400"/>
              <a:t>Basic Parts of a Computer</a:t>
            </a:r>
            <a:endParaRPr/>
          </a:p>
          <a:p>
            <a:pPr indent="-182880" lvl="0" marL="182880" rtl="0" algn="l">
              <a:lnSpc>
                <a:spcPct val="100000"/>
              </a:lnSpc>
              <a:spcBef>
                <a:spcPts val="1600"/>
              </a:spcBef>
              <a:spcAft>
                <a:spcPts val="0"/>
              </a:spcAft>
              <a:buSzPts val="1920"/>
              <a:buFont typeface="Noto Sans Symbols"/>
              <a:buChar char="▪"/>
            </a:pPr>
            <a:r>
              <a:rPr lang="en-US" sz="2400"/>
              <a:t>Buttons and Ports on a Computer</a:t>
            </a:r>
            <a:endParaRPr/>
          </a:p>
          <a:p>
            <a:pPr indent="-182880" lvl="0" marL="182880" rtl="0" algn="l">
              <a:lnSpc>
                <a:spcPct val="100000"/>
              </a:lnSpc>
              <a:spcBef>
                <a:spcPts val="1600"/>
              </a:spcBef>
              <a:spcAft>
                <a:spcPts val="0"/>
              </a:spcAft>
              <a:buSzPts val="1920"/>
              <a:buFont typeface="Noto Sans Symbols"/>
              <a:buChar char="▪"/>
            </a:pPr>
            <a:r>
              <a:rPr lang="en-US" sz="2400"/>
              <a:t>Inside a Computer</a:t>
            </a:r>
            <a:endParaRPr/>
          </a:p>
          <a:p>
            <a:pPr indent="-182880" lvl="0" marL="182880" rtl="0" algn="l">
              <a:lnSpc>
                <a:spcPct val="100000"/>
              </a:lnSpc>
              <a:spcBef>
                <a:spcPts val="1600"/>
              </a:spcBef>
              <a:spcAft>
                <a:spcPts val="0"/>
              </a:spcAft>
              <a:buSzPts val="1920"/>
              <a:buFont typeface="Noto Sans Symbols"/>
              <a:buChar char="▪"/>
            </a:pPr>
            <a:r>
              <a:rPr lang="en-US" sz="2400"/>
              <a:t>Laptop Computers</a:t>
            </a:r>
            <a:endParaRPr/>
          </a:p>
          <a:p>
            <a:pPr indent="-182880" lvl="0" marL="182880" rtl="0" algn="l">
              <a:lnSpc>
                <a:spcPct val="100000"/>
              </a:lnSpc>
              <a:spcBef>
                <a:spcPts val="1600"/>
              </a:spcBef>
              <a:spcAft>
                <a:spcPts val="0"/>
              </a:spcAft>
              <a:buSzPts val="1920"/>
              <a:buFont typeface="Noto Sans Symbols"/>
              <a:buChar char="▪"/>
            </a:pPr>
            <a:r>
              <a:rPr lang="en-US" sz="2400"/>
              <a:t>Mobile Devices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0"/>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Microphones</a:t>
            </a:r>
            <a:endParaRPr/>
          </a:p>
        </p:txBody>
      </p:sp>
      <p:sp>
        <p:nvSpPr>
          <p:cNvPr id="214" name="Google Shape;214;p20"/>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Arial"/>
                <a:ea typeface="Arial"/>
                <a:cs typeface="Arial"/>
                <a:sym typeface="Arial"/>
              </a:rPr>
              <a:t>A </a:t>
            </a:r>
            <a:r>
              <a:rPr b="1" i="0" lang="en-US" sz="2400">
                <a:solidFill>
                  <a:srgbClr val="4E4E4E"/>
                </a:solidFill>
                <a:latin typeface="Arial"/>
                <a:ea typeface="Arial"/>
                <a:cs typeface="Arial"/>
                <a:sym typeface="Arial"/>
              </a:rPr>
              <a:t>microphone</a:t>
            </a:r>
            <a:r>
              <a:rPr b="0" i="0" lang="en-US" sz="2400">
                <a:solidFill>
                  <a:srgbClr val="4E4E4E"/>
                </a:solidFill>
                <a:latin typeface="Arial"/>
                <a:ea typeface="Arial"/>
                <a:cs typeface="Arial"/>
                <a:sym typeface="Arial"/>
              </a:rPr>
              <a:t> is a type of input device, or a device that receives information from a user. You can connect a microphone to </a:t>
            </a:r>
            <a:r>
              <a:rPr b="1" i="0" lang="en-US" sz="2400">
                <a:solidFill>
                  <a:srgbClr val="4E4E4E"/>
                </a:solidFill>
                <a:latin typeface="Arial"/>
                <a:ea typeface="Arial"/>
                <a:cs typeface="Arial"/>
                <a:sym typeface="Arial"/>
              </a:rPr>
              <a:t>record sound </a:t>
            </a:r>
            <a:r>
              <a:rPr b="0" i="0" lang="en-US" sz="2400">
                <a:solidFill>
                  <a:srgbClr val="4E4E4E"/>
                </a:solidFill>
                <a:latin typeface="Arial"/>
                <a:ea typeface="Arial"/>
                <a:cs typeface="Arial"/>
                <a:sym typeface="Arial"/>
              </a:rPr>
              <a:t>or </a:t>
            </a:r>
            <a:r>
              <a:rPr b="1" i="0" lang="en-US" sz="2400">
                <a:solidFill>
                  <a:srgbClr val="4E4E4E"/>
                </a:solidFill>
                <a:latin typeface="Arial"/>
                <a:ea typeface="Arial"/>
                <a:cs typeface="Arial"/>
                <a:sym typeface="Arial"/>
              </a:rPr>
              <a:t>talk with someone else</a:t>
            </a:r>
            <a:r>
              <a:rPr b="0" i="0" lang="en-US" sz="2400">
                <a:solidFill>
                  <a:srgbClr val="4E4E4E"/>
                </a:solidFill>
                <a:latin typeface="Arial"/>
                <a:ea typeface="Arial"/>
                <a:cs typeface="Arial"/>
                <a:sym typeface="Arial"/>
              </a:rPr>
              <a:t> over the Internet. Many laptop computers come with built-in microphones.</a:t>
            </a:r>
            <a:endParaRPr/>
          </a:p>
        </p:txBody>
      </p:sp>
      <p:sp>
        <p:nvSpPr>
          <p:cNvPr id="215" name="Google Shape;215;p20"/>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pic>
        <p:nvPicPr>
          <p:cNvPr descr="Amazon.com: Computer Microphone,Fifine Desktop Gooseneck Microphone,Mute  Button with LED Indicator,USB Microphone for Windows and Mac Ideal for  Gaming Streaming YouTube Podcast-K052" id="216" name="Google Shape;216;p20"/>
          <p:cNvPicPr preferRelativeResize="0"/>
          <p:nvPr/>
        </p:nvPicPr>
        <p:blipFill rotWithShape="1">
          <a:blip r:embed="rId3">
            <a:alphaModFix/>
          </a:blip>
          <a:srcRect b="0" l="0" r="0" t="0"/>
          <a:stretch/>
        </p:blipFill>
        <p:spPr>
          <a:xfrm>
            <a:off x="3301803" y="3117999"/>
            <a:ext cx="2126628" cy="30542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1"/>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Web cameras</a:t>
            </a:r>
            <a:endParaRPr/>
          </a:p>
        </p:txBody>
      </p:sp>
      <p:sp>
        <p:nvSpPr>
          <p:cNvPr id="222" name="Google Shape;222;p21"/>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A </a:t>
            </a:r>
            <a:r>
              <a:rPr b="1" i="0" lang="en-US" sz="2400">
                <a:solidFill>
                  <a:srgbClr val="4E4E4E"/>
                </a:solidFill>
                <a:latin typeface="Source Sans Pro"/>
                <a:ea typeface="Source Sans Pro"/>
                <a:cs typeface="Source Sans Pro"/>
                <a:sym typeface="Source Sans Pro"/>
              </a:rPr>
              <a:t>web camera</a:t>
            </a:r>
            <a:r>
              <a:rPr b="0" i="0" lang="en-US" sz="2400">
                <a:solidFill>
                  <a:srgbClr val="4E4E4E"/>
                </a:solidFill>
                <a:latin typeface="Source Sans Pro"/>
                <a:ea typeface="Source Sans Pro"/>
                <a:cs typeface="Source Sans Pro"/>
                <a:sym typeface="Source Sans Pro"/>
              </a:rPr>
              <a:t>—or </a:t>
            </a:r>
            <a:r>
              <a:rPr b="1" i="0" lang="en-US" sz="2400">
                <a:solidFill>
                  <a:srgbClr val="4E4E4E"/>
                </a:solidFill>
                <a:latin typeface="Source Sans Pro"/>
                <a:ea typeface="Source Sans Pro"/>
                <a:cs typeface="Source Sans Pro"/>
                <a:sym typeface="Source Sans Pro"/>
              </a:rPr>
              <a:t>webcam</a:t>
            </a:r>
            <a:r>
              <a:rPr b="0" i="0" lang="en-US" sz="2400">
                <a:solidFill>
                  <a:srgbClr val="4E4E4E"/>
                </a:solidFill>
                <a:latin typeface="Source Sans Pro"/>
                <a:ea typeface="Source Sans Pro"/>
                <a:cs typeface="Source Sans Pro"/>
                <a:sym typeface="Source Sans Pro"/>
              </a:rPr>
              <a:t>—is a type of input device that can record </a:t>
            </a:r>
            <a:r>
              <a:rPr b="1" i="0" lang="en-US" sz="2400">
                <a:solidFill>
                  <a:srgbClr val="4E4E4E"/>
                </a:solidFill>
                <a:latin typeface="Source Sans Pro"/>
                <a:ea typeface="Source Sans Pro"/>
                <a:cs typeface="Source Sans Pro"/>
                <a:sym typeface="Source Sans Pro"/>
              </a:rPr>
              <a:t>videos</a:t>
            </a:r>
            <a:r>
              <a:rPr b="0" i="0" lang="en-US" sz="2400">
                <a:solidFill>
                  <a:srgbClr val="4E4E4E"/>
                </a:solidFill>
                <a:latin typeface="Source Sans Pro"/>
                <a:ea typeface="Source Sans Pro"/>
                <a:cs typeface="Source Sans Pro"/>
                <a:sym typeface="Source Sans Pro"/>
              </a:rPr>
              <a:t> and take</a:t>
            </a:r>
            <a:r>
              <a:rPr b="1" i="0" lang="en-US" sz="2400">
                <a:solidFill>
                  <a:srgbClr val="4E4E4E"/>
                </a:solidFill>
                <a:latin typeface="Source Sans Pro"/>
                <a:ea typeface="Source Sans Pro"/>
                <a:cs typeface="Source Sans Pro"/>
                <a:sym typeface="Source Sans Pro"/>
              </a:rPr>
              <a:t> pictures</a:t>
            </a:r>
            <a:r>
              <a:rPr b="0" i="0" lang="en-US" sz="2400">
                <a:solidFill>
                  <a:srgbClr val="4E4E4E"/>
                </a:solidFill>
                <a:latin typeface="Source Sans Pro"/>
                <a:ea typeface="Source Sans Pro"/>
                <a:cs typeface="Source Sans Pro"/>
                <a:sym typeface="Source Sans Pro"/>
              </a:rPr>
              <a:t>. It can also transmit video over the Internet in </a:t>
            </a:r>
            <a:r>
              <a:rPr b="1" i="0" lang="en-US" sz="2400">
                <a:solidFill>
                  <a:srgbClr val="4E4E4E"/>
                </a:solidFill>
                <a:latin typeface="Source Sans Pro"/>
                <a:ea typeface="Source Sans Pro"/>
                <a:cs typeface="Source Sans Pro"/>
                <a:sym typeface="Source Sans Pro"/>
              </a:rPr>
              <a:t>real time</a:t>
            </a:r>
            <a:r>
              <a:rPr b="0" i="0" lang="en-US" sz="2400">
                <a:solidFill>
                  <a:srgbClr val="4E4E4E"/>
                </a:solidFill>
                <a:latin typeface="Source Sans Pro"/>
                <a:ea typeface="Source Sans Pro"/>
                <a:cs typeface="Source Sans Pro"/>
                <a:sym typeface="Source Sans Pro"/>
              </a:rPr>
              <a:t>, which allows for </a:t>
            </a:r>
            <a:r>
              <a:rPr b="1" i="0" lang="en-US" sz="2400">
                <a:solidFill>
                  <a:srgbClr val="4E4E4E"/>
                </a:solidFill>
                <a:latin typeface="Source Sans Pro"/>
                <a:ea typeface="Source Sans Pro"/>
                <a:cs typeface="Source Sans Pro"/>
                <a:sym typeface="Source Sans Pro"/>
              </a:rPr>
              <a:t>video chat</a:t>
            </a:r>
            <a:r>
              <a:rPr b="0" i="0" lang="en-US" sz="2400">
                <a:solidFill>
                  <a:srgbClr val="4E4E4E"/>
                </a:solidFill>
                <a:latin typeface="Source Sans Pro"/>
                <a:ea typeface="Source Sans Pro"/>
                <a:cs typeface="Source Sans Pro"/>
                <a:sym typeface="Source Sans Pro"/>
              </a:rPr>
              <a:t> or </a:t>
            </a:r>
            <a:r>
              <a:rPr b="1" i="0" lang="en-US" sz="2400">
                <a:solidFill>
                  <a:srgbClr val="4E4E4E"/>
                </a:solidFill>
                <a:latin typeface="Source Sans Pro"/>
                <a:ea typeface="Source Sans Pro"/>
                <a:cs typeface="Source Sans Pro"/>
                <a:sym typeface="Source Sans Pro"/>
              </a:rPr>
              <a:t>video conferencing</a:t>
            </a:r>
            <a:r>
              <a:rPr b="0" i="0" lang="en-US" sz="2400">
                <a:solidFill>
                  <a:srgbClr val="4E4E4E"/>
                </a:solidFill>
                <a:latin typeface="Source Sans Pro"/>
                <a:ea typeface="Source Sans Pro"/>
                <a:cs typeface="Source Sans Pro"/>
                <a:sym typeface="Source Sans Pro"/>
              </a:rPr>
              <a:t> with someone else. Many webcams also include a microphone for this reason.</a:t>
            </a:r>
            <a:endParaRPr sz="2400"/>
          </a:p>
        </p:txBody>
      </p:sp>
      <p:pic>
        <p:nvPicPr>
          <p:cNvPr descr="Logitech HD Webcam Black C270 | Officeworks" id="223" name="Google Shape;223;p21"/>
          <p:cNvPicPr preferRelativeResize="0"/>
          <p:nvPr/>
        </p:nvPicPr>
        <p:blipFill rotWithShape="1">
          <a:blip r:embed="rId3">
            <a:alphaModFix/>
          </a:blip>
          <a:srcRect b="0" l="0" r="0" t="0"/>
          <a:stretch/>
        </p:blipFill>
        <p:spPr>
          <a:xfrm>
            <a:off x="3116317" y="3429000"/>
            <a:ext cx="2911366" cy="2911366"/>
          </a:xfrm>
          <a:prstGeom prst="rect">
            <a:avLst/>
          </a:prstGeom>
          <a:noFill/>
          <a:ln>
            <a:noFill/>
          </a:ln>
        </p:spPr>
      </p:pic>
      <p:sp>
        <p:nvSpPr>
          <p:cNvPr id="224" name="Google Shape;224;p21"/>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2"/>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Century Schoolbook"/>
              <a:buNone/>
            </a:pPr>
            <a:r>
              <a:rPr lang="en-US"/>
              <a:t>Game controllers and joysticks</a:t>
            </a:r>
            <a:endParaRPr/>
          </a:p>
        </p:txBody>
      </p:sp>
      <p:sp>
        <p:nvSpPr>
          <p:cNvPr id="230" name="Google Shape;230;p22"/>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1" i="0" lang="en-US" sz="2400">
                <a:solidFill>
                  <a:srgbClr val="4E4E4E"/>
                </a:solidFill>
                <a:latin typeface="Arial"/>
                <a:ea typeface="Arial"/>
                <a:cs typeface="Arial"/>
                <a:sym typeface="Arial"/>
              </a:rPr>
              <a:t>Game controllers</a:t>
            </a:r>
            <a:r>
              <a:rPr b="0" i="0" lang="en-US" sz="2400">
                <a:solidFill>
                  <a:srgbClr val="4E4E4E"/>
                </a:solidFill>
                <a:latin typeface="Arial"/>
                <a:ea typeface="Arial"/>
                <a:cs typeface="Arial"/>
                <a:sym typeface="Arial"/>
              </a:rPr>
              <a:t> and </a:t>
            </a:r>
            <a:r>
              <a:rPr b="1" i="0" lang="en-US" sz="2400">
                <a:solidFill>
                  <a:srgbClr val="4E4E4E"/>
                </a:solidFill>
                <a:latin typeface="Arial"/>
                <a:ea typeface="Arial"/>
                <a:cs typeface="Arial"/>
                <a:sym typeface="Arial"/>
              </a:rPr>
              <a:t>joysticks</a:t>
            </a:r>
            <a:r>
              <a:rPr b="0" i="0" lang="en-US" sz="2400">
                <a:solidFill>
                  <a:srgbClr val="4E4E4E"/>
                </a:solidFill>
                <a:latin typeface="Arial"/>
                <a:ea typeface="Arial"/>
                <a:cs typeface="Arial"/>
                <a:sym typeface="Arial"/>
              </a:rPr>
              <a:t>: A game controller is used to control computer games. There are many other types of controllers you can use, including </a:t>
            </a:r>
            <a:r>
              <a:rPr b="1" i="0" lang="en-US" sz="2400">
                <a:solidFill>
                  <a:srgbClr val="4E4E4E"/>
                </a:solidFill>
                <a:latin typeface="Arial"/>
                <a:ea typeface="Arial"/>
                <a:cs typeface="Arial"/>
                <a:sym typeface="Arial"/>
              </a:rPr>
              <a:t>joysticks</a:t>
            </a:r>
            <a:r>
              <a:rPr b="0" i="0" lang="en-US" sz="2400">
                <a:solidFill>
                  <a:srgbClr val="4E4E4E"/>
                </a:solidFill>
                <a:latin typeface="Arial"/>
                <a:ea typeface="Arial"/>
                <a:cs typeface="Arial"/>
                <a:sym typeface="Arial"/>
              </a:rPr>
              <a:t>, although you can also use your </a:t>
            </a:r>
            <a:r>
              <a:rPr b="1" i="0" lang="en-US" sz="2400">
                <a:solidFill>
                  <a:srgbClr val="4E4E4E"/>
                </a:solidFill>
                <a:latin typeface="Arial"/>
                <a:ea typeface="Arial"/>
                <a:cs typeface="Arial"/>
                <a:sym typeface="Arial"/>
              </a:rPr>
              <a:t>mouse</a:t>
            </a:r>
            <a:r>
              <a:rPr b="0" i="0" lang="en-US" sz="2400">
                <a:solidFill>
                  <a:srgbClr val="4E4E4E"/>
                </a:solidFill>
                <a:latin typeface="Arial"/>
                <a:ea typeface="Arial"/>
                <a:cs typeface="Arial"/>
                <a:sym typeface="Arial"/>
              </a:rPr>
              <a:t> and </a:t>
            </a:r>
            <a:r>
              <a:rPr b="1" i="0" lang="en-US" sz="2400">
                <a:solidFill>
                  <a:srgbClr val="4E4E4E"/>
                </a:solidFill>
                <a:latin typeface="Arial"/>
                <a:ea typeface="Arial"/>
                <a:cs typeface="Arial"/>
                <a:sym typeface="Arial"/>
              </a:rPr>
              <a:t>keyboard</a:t>
            </a:r>
            <a:r>
              <a:rPr b="0" i="0" lang="en-US" sz="2400">
                <a:solidFill>
                  <a:srgbClr val="4E4E4E"/>
                </a:solidFill>
                <a:latin typeface="Arial"/>
                <a:ea typeface="Arial"/>
                <a:cs typeface="Arial"/>
                <a:sym typeface="Arial"/>
              </a:rPr>
              <a:t> to control most games.</a:t>
            </a:r>
            <a:endParaRPr/>
          </a:p>
        </p:txBody>
      </p:sp>
      <p:pic>
        <p:nvPicPr>
          <p:cNvPr descr="Xbox Wireless Controller – Black - Microsoft" id="231" name="Google Shape;231;p22"/>
          <p:cNvPicPr preferRelativeResize="0"/>
          <p:nvPr/>
        </p:nvPicPr>
        <p:blipFill rotWithShape="1">
          <a:blip r:embed="rId3">
            <a:alphaModFix/>
          </a:blip>
          <a:srcRect b="0" l="0" r="0" t="0"/>
          <a:stretch/>
        </p:blipFill>
        <p:spPr>
          <a:xfrm>
            <a:off x="1073743" y="3743627"/>
            <a:ext cx="3338623" cy="2153296"/>
          </a:xfrm>
          <a:prstGeom prst="rect">
            <a:avLst/>
          </a:prstGeom>
          <a:noFill/>
          <a:ln>
            <a:noFill/>
          </a:ln>
        </p:spPr>
      </p:pic>
      <p:pic>
        <p:nvPicPr>
          <p:cNvPr descr="Thrustmaster T-Flight Stick X Flight sim joystick USB PC, PlayStation 3  Black | Conrad.com" id="232" name="Google Shape;232;p22"/>
          <p:cNvPicPr preferRelativeResize="0"/>
          <p:nvPr/>
        </p:nvPicPr>
        <p:blipFill rotWithShape="1">
          <a:blip r:embed="rId4">
            <a:alphaModFix/>
          </a:blip>
          <a:srcRect b="0" l="0" r="0" t="0"/>
          <a:stretch/>
        </p:blipFill>
        <p:spPr>
          <a:xfrm>
            <a:off x="5221550" y="3190898"/>
            <a:ext cx="2428273" cy="3024838"/>
          </a:xfrm>
          <a:prstGeom prst="rect">
            <a:avLst/>
          </a:prstGeom>
          <a:noFill/>
          <a:ln>
            <a:noFill/>
          </a:ln>
        </p:spPr>
      </p:pic>
      <p:sp>
        <p:nvSpPr>
          <p:cNvPr id="233" name="Google Shape;233;p22"/>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3"/>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Other devices</a:t>
            </a:r>
            <a:endParaRPr/>
          </a:p>
        </p:txBody>
      </p:sp>
      <p:sp>
        <p:nvSpPr>
          <p:cNvPr id="239" name="Google Shape;239;p23"/>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1" i="0" lang="en-US" sz="2400">
                <a:solidFill>
                  <a:srgbClr val="4E4E4E"/>
                </a:solidFill>
                <a:latin typeface="Arial"/>
                <a:ea typeface="Arial"/>
                <a:cs typeface="Arial"/>
                <a:sym typeface="Arial"/>
              </a:rPr>
              <a:t>Digital cameras</a:t>
            </a:r>
            <a:r>
              <a:rPr b="0" i="0" lang="en-US" sz="2400">
                <a:solidFill>
                  <a:srgbClr val="4E4E4E"/>
                </a:solidFill>
                <a:latin typeface="Arial"/>
                <a:ea typeface="Arial"/>
                <a:cs typeface="Arial"/>
                <a:sym typeface="Arial"/>
              </a:rPr>
              <a:t>: A </a:t>
            </a:r>
            <a:r>
              <a:rPr b="1" i="0" lang="en-US" sz="2400">
                <a:solidFill>
                  <a:srgbClr val="4E4E4E"/>
                </a:solidFill>
                <a:latin typeface="Arial"/>
                <a:ea typeface="Arial"/>
                <a:cs typeface="Arial"/>
                <a:sym typeface="Arial"/>
              </a:rPr>
              <a:t>digital camera</a:t>
            </a:r>
            <a:r>
              <a:rPr b="0" i="0" lang="en-US" sz="2400">
                <a:solidFill>
                  <a:srgbClr val="4E4E4E"/>
                </a:solidFill>
                <a:latin typeface="Arial"/>
                <a:ea typeface="Arial"/>
                <a:cs typeface="Arial"/>
                <a:sym typeface="Arial"/>
              </a:rPr>
              <a:t> lets you capture pictures and videos in a digital format. By connecting the camera to your computer's USB port, you can transfer the images from the camera to the computer.</a:t>
            </a:r>
            <a:endParaRPr/>
          </a:p>
          <a:p>
            <a:pPr indent="-182880" lvl="0" marL="182880" rtl="0" algn="just">
              <a:lnSpc>
                <a:spcPct val="95000"/>
              </a:lnSpc>
              <a:spcBef>
                <a:spcPts val="1600"/>
              </a:spcBef>
              <a:spcAft>
                <a:spcPts val="0"/>
              </a:spcAft>
              <a:buSzPts val="1920"/>
              <a:buChar char="•"/>
            </a:pPr>
            <a:r>
              <a:rPr b="1" i="0" lang="en-US" sz="2400">
                <a:solidFill>
                  <a:srgbClr val="4E4E4E"/>
                </a:solidFill>
                <a:latin typeface="Arial"/>
                <a:ea typeface="Arial"/>
                <a:cs typeface="Arial"/>
                <a:sym typeface="Arial"/>
              </a:rPr>
              <a:t>Mobile phones, MP3 players, tablet computers, and other devices</a:t>
            </a:r>
            <a:r>
              <a:rPr b="0" i="0" lang="en-US" sz="2400">
                <a:solidFill>
                  <a:srgbClr val="4E4E4E"/>
                </a:solidFill>
                <a:latin typeface="Arial"/>
                <a:ea typeface="Arial"/>
                <a:cs typeface="Arial"/>
                <a:sym typeface="Arial"/>
              </a:rPr>
              <a:t>: Whenever you buy an electronic device, such as a mobile phone or MP3 player, check to see if it comes with a </a:t>
            </a:r>
            <a:r>
              <a:rPr b="1" i="0" lang="en-US" sz="2400">
                <a:solidFill>
                  <a:srgbClr val="4E4E4E"/>
                </a:solidFill>
                <a:latin typeface="Arial"/>
                <a:ea typeface="Arial"/>
                <a:cs typeface="Arial"/>
                <a:sym typeface="Arial"/>
              </a:rPr>
              <a:t>USB cable</a:t>
            </a:r>
            <a:r>
              <a:rPr b="0" i="0" lang="en-US" sz="2400">
                <a:solidFill>
                  <a:srgbClr val="4E4E4E"/>
                </a:solidFill>
                <a:latin typeface="Arial"/>
                <a:ea typeface="Arial"/>
                <a:cs typeface="Arial"/>
                <a:sym typeface="Arial"/>
              </a:rPr>
              <a:t>. If it does, this means you can most likely connect it to your computer.</a:t>
            </a:r>
            <a:endParaRPr/>
          </a:p>
          <a:p>
            <a:pPr indent="-60959" lvl="0" marL="182880" rtl="0" algn="just">
              <a:lnSpc>
                <a:spcPct val="95000"/>
              </a:lnSpc>
              <a:spcBef>
                <a:spcPts val="1600"/>
              </a:spcBef>
              <a:spcAft>
                <a:spcPts val="0"/>
              </a:spcAft>
              <a:buSzPts val="1920"/>
              <a:buNone/>
            </a:pPr>
            <a:r>
              <a:t/>
            </a:r>
            <a:endParaRPr sz="2400"/>
          </a:p>
        </p:txBody>
      </p:sp>
      <p:sp>
        <p:nvSpPr>
          <p:cNvPr id="240" name="Google Shape;240;p23"/>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4"/>
          <p:cNvSpPr txBox="1"/>
          <p:nvPr>
            <p:ph type="ctrTitle"/>
          </p:nvPr>
        </p:nvSpPr>
        <p:spPr>
          <a:xfrm>
            <a:off x="946404" y="758952"/>
            <a:ext cx="7063740" cy="3058136"/>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lt1"/>
              </a:buClr>
              <a:buSzPts val="4800"/>
              <a:buFont typeface="Century Schoolbook"/>
              <a:buNone/>
            </a:pPr>
            <a:r>
              <a:rPr lang="en-US" sz="4800"/>
              <a:t>Inside a computer</a:t>
            </a:r>
            <a:endParaRPr b="1" sz="4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5"/>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Inside a Computer</a:t>
            </a:r>
            <a:endParaRPr/>
          </a:p>
        </p:txBody>
      </p:sp>
      <p:pic>
        <p:nvPicPr>
          <p:cNvPr id="251" name="Google Shape;251;p25" title="Computer Basics: Inside a Computer"/>
          <p:cNvPicPr preferRelativeResize="0"/>
          <p:nvPr/>
        </p:nvPicPr>
        <p:blipFill rotWithShape="1">
          <a:blip r:embed="rId3">
            <a:alphaModFix/>
          </a:blip>
          <a:srcRect b="0" l="0" r="0" t="0"/>
          <a:stretch/>
        </p:blipFill>
        <p:spPr>
          <a:xfrm>
            <a:off x="514351" y="1576281"/>
            <a:ext cx="7707424" cy="4335426"/>
          </a:xfrm>
          <a:prstGeom prst="rect">
            <a:avLst/>
          </a:prstGeom>
          <a:noFill/>
          <a:ln>
            <a:noFill/>
          </a:ln>
          <a:effectLst>
            <a:outerShdw blurRad="190500" rotWithShape="0" algn="tl">
              <a:srgbClr val="000000">
                <a:alpha val="69803"/>
              </a:srgbClr>
            </a:outerShdw>
          </a:effectLst>
        </p:spPr>
      </p:pic>
      <p:sp>
        <p:nvSpPr>
          <p:cNvPr id="252" name="Google Shape;252;p25"/>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
                                        <p:tgtEl>
                                          <p:spTgt spid="2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6"/>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Motherboard </a:t>
            </a:r>
            <a:endParaRPr/>
          </a:p>
        </p:txBody>
      </p:sp>
      <p:sp>
        <p:nvSpPr>
          <p:cNvPr id="258" name="Google Shape;258;p26"/>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The </a:t>
            </a:r>
            <a:r>
              <a:rPr b="1" i="0" lang="en-US" sz="2400">
                <a:solidFill>
                  <a:srgbClr val="4E4E4E"/>
                </a:solidFill>
                <a:latin typeface="Source Sans Pro"/>
                <a:ea typeface="Source Sans Pro"/>
                <a:cs typeface="Source Sans Pro"/>
                <a:sym typeface="Source Sans Pro"/>
              </a:rPr>
              <a:t>motherboard</a:t>
            </a:r>
            <a:r>
              <a:rPr b="0" i="0" lang="en-US" sz="2400">
                <a:solidFill>
                  <a:srgbClr val="4E4E4E"/>
                </a:solidFill>
                <a:latin typeface="Source Sans Pro"/>
                <a:ea typeface="Source Sans Pro"/>
                <a:cs typeface="Source Sans Pro"/>
                <a:sym typeface="Source Sans Pro"/>
              </a:rPr>
              <a:t> is the computer's </a:t>
            </a:r>
            <a:r>
              <a:rPr b="1" i="0" lang="en-US" sz="2400">
                <a:solidFill>
                  <a:srgbClr val="4E4E4E"/>
                </a:solidFill>
                <a:latin typeface="Source Sans Pro"/>
                <a:ea typeface="Source Sans Pro"/>
                <a:cs typeface="Source Sans Pro"/>
                <a:sym typeface="Source Sans Pro"/>
              </a:rPr>
              <a:t>main circuit board</a:t>
            </a:r>
            <a:r>
              <a:rPr b="0" i="0" lang="en-US" sz="2400">
                <a:solidFill>
                  <a:srgbClr val="4E4E4E"/>
                </a:solidFill>
                <a:latin typeface="Source Sans Pro"/>
                <a:ea typeface="Source Sans Pro"/>
                <a:cs typeface="Source Sans Pro"/>
                <a:sym typeface="Source Sans Pro"/>
              </a:rPr>
              <a:t>. It's a thin plate that holds the CPU, memory, connectors for the hard drive and optical drives, expansion cards to control the video and audio, and connections to your computer's ports (such as USB ports). The motherboard connects directly or indirectly to every part of the computer.</a:t>
            </a:r>
            <a:endParaRPr sz="2400"/>
          </a:p>
        </p:txBody>
      </p:sp>
      <p:pic>
        <p:nvPicPr>
          <p:cNvPr descr="a motherboard" id="259" name="Google Shape;259;p26"/>
          <p:cNvPicPr preferRelativeResize="0"/>
          <p:nvPr/>
        </p:nvPicPr>
        <p:blipFill rotWithShape="1">
          <a:blip r:embed="rId3">
            <a:alphaModFix/>
          </a:blip>
          <a:srcRect b="0" l="0" r="0" t="0"/>
          <a:stretch/>
        </p:blipFill>
        <p:spPr>
          <a:xfrm>
            <a:off x="2762190" y="3762568"/>
            <a:ext cx="3619619" cy="2409632"/>
          </a:xfrm>
          <a:prstGeom prst="rect">
            <a:avLst/>
          </a:prstGeom>
          <a:noFill/>
          <a:ln>
            <a:noFill/>
          </a:ln>
          <a:effectLst>
            <a:outerShdw blurRad="292100" rotWithShape="0" algn="tl" dir="2700000" dist="139700">
              <a:srgbClr val="333333">
                <a:alpha val="64705"/>
              </a:srgbClr>
            </a:outerShdw>
          </a:effectLst>
        </p:spPr>
      </p:pic>
      <p:sp>
        <p:nvSpPr>
          <p:cNvPr id="260" name="Google Shape;260;p26"/>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7"/>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CPU / Processor</a:t>
            </a:r>
            <a:endParaRPr/>
          </a:p>
        </p:txBody>
      </p:sp>
      <p:sp>
        <p:nvSpPr>
          <p:cNvPr id="266" name="Google Shape;266;p27"/>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The central processing unit (CPU), also called a </a:t>
            </a:r>
            <a:r>
              <a:rPr b="1" i="0" lang="en-US" sz="2400">
                <a:solidFill>
                  <a:srgbClr val="4E4E4E"/>
                </a:solidFill>
                <a:latin typeface="Source Sans Pro"/>
                <a:ea typeface="Source Sans Pro"/>
                <a:cs typeface="Source Sans Pro"/>
                <a:sym typeface="Source Sans Pro"/>
              </a:rPr>
              <a:t>processor</a:t>
            </a:r>
            <a:r>
              <a:rPr b="0" i="0" lang="en-US" sz="2400">
                <a:solidFill>
                  <a:srgbClr val="4E4E4E"/>
                </a:solidFill>
                <a:latin typeface="Source Sans Pro"/>
                <a:ea typeface="Source Sans Pro"/>
                <a:cs typeface="Source Sans Pro"/>
                <a:sym typeface="Source Sans Pro"/>
              </a:rPr>
              <a:t>, is located inside the </a:t>
            </a:r>
            <a:r>
              <a:rPr b="1" i="0" lang="en-US" sz="2400">
                <a:solidFill>
                  <a:srgbClr val="4E4E4E"/>
                </a:solidFill>
                <a:latin typeface="Source Sans Pro"/>
                <a:ea typeface="Source Sans Pro"/>
                <a:cs typeface="Source Sans Pro"/>
                <a:sym typeface="Source Sans Pro"/>
              </a:rPr>
              <a:t>computer case</a:t>
            </a:r>
            <a:r>
              <a:rPr b="0" i="0" lang="en-US" sz="2400">
                <a:solidFill>
                  <a:srgbClr val="4E4E4E"/>
                </a:solidFill>
                <a:latin typeface="Source Sans Pro"/>
                <a:ea typeface="Source Sans Pro"/>
                <a:cs typeface="Source Sans Pro"/>
                <a:sym typeface="Source Sans Pro"/>
              </a:rPr>
              <a:t> on the motherboard. It is sometimes called the brain of the computer, and its job is to carry out commands. Whenever you press a key, click the mouse, or start an application, you're sending instructions to the CPU.</a:t>
            </a:r>
            <a:endParaRPr/>
          </a:p>
        </p:txBody>
      </p:sp>
      <p:pic>
        <p:nvPicPr>
          <p:cNvPr descr="Choosing a Gaming CPU at 1440p: Adding in Haswell" id="267" name="Google Shape;267;p27"/>
          <p:cNvPicPr preferRelativeResize="0"/>
          <p:nvPr/>
        </p:nvPicPr>
        <p:blipFill rotWithShape="1">
          <a:blip r:embed="rId3">
            <a:alphaModFix/>
          </a:blip>
          <a:srcRect b="0" l="0" r="0" t="0"/>
          <a:stretch/>
        </p:blipFill>
        <p:spPr>
          <a:xfrm>
            <a:off x="2434855" y="3510517"/>
            <a:ext cx="4104167" cy="2736111"/>
          </a:xfrm>
          <a:prstGeom prst="rect">
            <a:avLst/>
          </a:prstGeom>
          <a:noFill/>
          <a:ln>
            <a:noFill/>
          </a:ln>
        </p:spPr>
      </p:pic>
      <p:sp>
        <p:nvSpPr>
          <p:cNvPr id="268" name="Google Shape;268;p27"/>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8"/>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CPU / Processor</a:t>
            </a:r>
            <a:endParaRPr/>
          </a:p>
        </p:txBody>
      </p:sp>
      <p:sp>
        <p:nvSpPr>
          <p:cNvPr id="274" name="Google Shape;274;p28"/>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The CPU is usually a </a:t>
            </a:r>
            <a:r>
              <a:rPr b="1" i="0" lang="en-US" sz="2400">
                <a:solidFill>
                  <a:srgbClr val="4E4E4E"/>
                </a:solidFill>
                <a:latin typeface="Source Sans Pro"/>
                <a:ea typeface="Source Sans Pro"/>
                <a:cs typeface="Source Sans Pro"/>
                <a:sym typeface="Source Sans Pro"/>
              </a:rPr>
              <a:t>two-inch ceramic square</a:t>
            </a:r>
            <a:r>
              <a:rPr b="0" i="0" lang="en-US" sz="2400">
                <a:solidFill>
                  <a:srgbClr val="4E4E4E"/>
                </a:solidFill>
                <a:latin typeface="Source Sans Pro"/>
                <a:ea typeface="Source Sans Pro"/>
                <a:cs typeface="Source Sans Pro"/>
                <a:sym typeface="Source Sans Pro"/>
              </a:rPr>
              <a:t> with a </a:t>
            </a:r>
            <a:r>
              <a:rPr b="1" i="0" lang="en-US" sz="2400">
                <a:solidFill>
                  <a:srgbClr val="4E4E4E"/>
                </a:solidFill>
                <a:latin typeface="Source Sans Pro"/>
                <a:ea typeface="Source Sans Pro"/>
                <a:cs typeface="Source Sans Pro"/>
                <a:sym typeface="Source Sans Pro"/>
              </a:rPr>
              <a:t>silicon chip</a:t>
            </a:r>
            <a:r>
              <a:rPr lang="en-US" sz="2400">
                <a:solidFill>
                  <a:srgbClr val="4E4E4E"/>
                </a:solidFill>
                <a:latin typeface="Source Sans Pro"/>
                <a:ea typeface="Source Sans Pro"/>
                <a:cs typeface="Source Sans Pro"/>
                <a:sym typeface="Source Sans Pro"/>
              </a:rPr>
              <a:t> </a:t>
            </a:r>
            <a:r>
              <a:rPr b="0" i="0" lang="en-US" sz="2400">
                <a:solidFill>
                  <a:srgbClr val="4E4E4E"/>
                </a:solidFill>
                <a:latin typeface="Source Sans Pro"/>
                <a:ea typeface="Source Sans Pro"/>
                <a:cs typeface="Source Sans Pro"/>
                <a:sym typeface="Source Sans Pro"/>
              </a:rPr>
              <a:t>located inside. The chip is usually about the size of a thumbnail. The CPU fits into the motherboard’s </a:t>
            </a:r>
            <a:r>
              <a:rPr b="1" i="0" lang="en-US" sz="2400">
                <a:solidFill>
                  <a:srgbClr val="4E4E4E"/>
                </a:solidFill>
                <a:latin typeface="Source Sans Pro"/>
                <a:ea typeface="Source Sans Pro"/>
                <a:cs typeface="Source Sans Pro"/>
                <a:sym typeface="Source Sans Pro"/>
              </a:rPr>
              <a:t>CPU socket</a:t>
            </a:r>
            <a:r>
              <a:rPr b="0" i="0" lang="en-US" sz="2400">
                <a:solidFill>
                  <a:srgbClr val="4E4E4E"/>
                </a:solidFill>
                <a:latin typeface="Source Sans Pro"/>
                <a:ea typeface="Source Sans Pro"/>
                <a:cs typeface="Source Sans Pro"/>
                <a:sym typeface="Source Sans Pro"/>
              </a:rPr>
              <a:t>, which is covered by the </a:t>
            </a:r>
            <a:r>
              <a:rPr b="1" i="0" lang="en-US" sz="2400">
                <a:solidFill>
                  <a:srgbClr val="4E4E4E"/>
                </a:solidFill>
                <a:latin typeface="Source Sans Pro"/>
                <a:ea typeface="Source Sans Pro"/>
                <a:cs typeface="Source Sans Pro"/>
                <a:sym typeface="Source Sans Pro"/>
              </a:rPr>
              <a:t>heat sink</a:t>
            </a:r>
            <a:r>
              <a:rPr b="0" i="0" lang="en-US" sz="2400">
                <a:solidFill>
                  <a:srgbClr val="4E4E4E"/>
                </a:solidFill>
                <a:latin typeface="Source Sans Pro"/>
                <a:ea typeface="Source Sans Pro"/>
                <a:cs typeface="Source Sans Pro"/>
                <a:sym typeface="Source Sans Pro"/>
              </a:rPr>
              <a:t>, an object that absorbs heat from the CPU.</a:t>
            </a:r>
            <a:endParaRPr/>
          </a:p>
          <a:p>
            <a:pPr indent="-182880" lvl="0" marL="182880" rtl="0" algn="just">
              <a:lnSpc>
                <a:spcPct val="95000"/>
              </a:lnSpc>
              <a:spcBef>
                <a:spcPts val="1600"/>
              </a:spcBef>
              <a:spcAft>
                <a:spcPts val="0"/>
              </a:spcAft>
              <a:buSzPts val="1920"/>
              <a:buChar char="•"/>
            </a:pPr>
            <a:r>
              <a:rPr b="0" i="0" lang="en-US" sz="2400">
                <a:solidFill>
                  <a:srgbClr val="4E4E4E"/>
                </a:solidFill>
                <a:latin typeface="Source Sans Pro"/>
                <a:ea typeface="Source Sans Pro"/>
                <a:cs typeface="Source Sans Pro"/>
                <a:sym typeface="Source Sans Pro"/>
              </a:rPr>
              <a:t>A processor's </a:t>
            </a:r>
            <a:r>
              <a:rPr b="1" i="0" lang="en-US" sz="2400">
                <a:solidFill>
                  <a:srgbClr val="4E4E4E"/>
                </a:solidFill>
                <a:latin typeface="Source Sans Pro"/>
                <a:ea typeface="Source Sans Pro"/>
                <a:cs typeface="Source Sans Pro"/>
                <a:sym typeface="Source Sans Pro"/>
              </a:rPr>
              <a:t>speed</a:t>
            </a:r>
            <a:r>
              <a:rPr b="0" i="0" lang="en-US" sz="2400">
                <a:solidFill>
                  <a:srgbClr val="4E4E4E"/>
                </a:solidFill>
                <a:latin typeface="Source Sans Pro"/>
                <a:ea typeface="Source Sans Pro"/>
                <a:cs typeface="Source Sans Pro"/>
                <a:sym typeface="Source Sans Pro"/>
              </a:rPr>
              <a:t> is measured in </a:t>
            </a:r>
            <a:r>
              <a:rPr b="1" i="0" lang="en-US" sz="2400">
                <a:solidFill>
                  <a:srgbClr val="4E4E4E"/>
                </a:solidFill>
                <a:latin typeface="Source Sans Pro"/>
                <a:ea typeface="Source Sans Pro"/>
                <a:cs typeface="Source Sans Pro"/>
                <a:sym typeface="Source Sans Pro"/>
              </a:rPr>
              <a:t>megahertz (MHz)</a:t>
            </a:r>
            <a:r>
              <a:rPr b="0" i="0" lang="en-US" sz="2400">
                <a:solidFill>
                  <a:srgbClr val="4E4E4E"/>
                </a:solidFill>
                <a:latin typeface="Source Sans Pro"/>
                <a:ea typeface="Source Sans Pro"/>
                <a:cs typeface="Source Sans Pro"/>
                <a:sym typeface="Source Sans Pro"/>
              </a:rPr>
              <a:t>, or millions of instructions per second; and </a:t>
            </a:r>
            <a:r>
              <a:rPr b="1" i="0" lang="en-US" sz="2400">
                <a:solidFill>
                  <a:srgbClr val="4E4E4E"/>
                </a:solidFill>
                <a:latin typeface="Source Sans Pro"/>
                <a:ea typeface="Source Sans Pro"/>
                <a:cs typeface="Source Sans Pro"/>
                <a:sym typeface="Source Sans Pro"/>
              </a:rPr>
              <a:t>gigahertz (GHz)</a:t>
            </a:r>
            <a:r>
              <a:rPr b="0" i="0" lang="en-US" sz="2400">
                <a:solidFill>
                  <a:srgbClr val="4E4E4E"/>
                </a:solidFill>
                <a:latin typeface="Source Sans Pro"/>
                <a:ea typeface="Source Sans Pro"/>
                <a:cs typeface="Source Sans Pro"/>
                <a:sym typeface="Source Sans Pro"/>
              </a:rPr>
              <a:t>, or billions of instructions per second. A faster processor can execute instructions more quickly. However, the actual speed of the computer depends on the speed of many different components—not just the processor.</a:t>
            </a:r>
            <a:endParaRPr/>
          </a:p>
        </p:txBody>
      </p:sp>
      <p:sp>
        <p:nvSpPr>
          <p:cNvPr id="275" name="Google Shape;275;p28"/>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9"/>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Century Schoolbook"/>
              <a:buNone/>
            </a:pPr>
            <a:r>
              <a:rPr lang="en-US"/>
              <a:t>RAM (random access memory)</a:t>
            </a:r>
            <a:endParaRPr/>
          </a:p>
        </p:txBody>
      </p:sp>
      <p:sp>
        <p:nvSpPr>
          <p:cNvPr id="281" name="Google Shape;281;p29"/>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1" i="0" lang="en-US" sz="2400">
                <a:solidFill>
                  <a:srgbClr val="4E4E4E"/>
                </a:solidFill>
                <a:latin typeface="Source Sans Pro"/>
                <a:ea typeface="Source Sans Pro"/>
                <a:cs typeface="Source Sans Pro"/>
                <a:sym typeface="Source Sans Pro"/>
              </a:rPr>
              <a:t>RAM</a:t>
            </a:r>
            <a:r>
              <a:rPr b="0" i="0" lang="en-US" sz="2400">
                <a:solidFill>
                  <a:srgbClr val="4E4E4E"/>
                </a:solidFill>
                <a:latin typeface="Source Sans Pro"/>
                <a:ea typeface="Source Sans Pro"/>
                <a:cs typeface="Source Sans Pro"/>
                <a:sym typeface="Source Sans Pro"/>
              </a:rPr>
              <a:t> is your system's </a:t>
            </a:r>
            <a:r>
              <a:rPr b="1" i="0" lang="en-US" sz="2400">
                <a:solidFill>
                  <a:srgbClr val="4E4E4E"/>
                </a:solidFill>
                <a:latin typeface="Source Sans Pro"/>
                <a:ea typeface="Source Sans Pro"/>
                <a:cs typeface="Source Sans Pro"/>
                <a:sym typeface="Source Sans Pro"/>
              </a:rPr>
              <a:t>short-term memory</a:t>
            </a:r>
            <a:r>
              <a:rPr b="0" i="0" lang="en-US" sz="2400">
                <a:solidFill>
                  <a:srgbClr val="4E4E4E"/>
                </a:solidFill>
                <a:latin typeface="Source Sans Pro"/>
                <a:ea typeface="Source Sans Pro"/>
                <a:cs typeface="Source Sans Pro"/>
                <a:sym typeface="Source Sans Pro"/>
              </a:rPr>
              <a:t>. Whenever your computer performs calculations, it temporarily stores the data in the RAM until it is needed.</a:t>
            </a:r>
            <a:endParaRPr/>
          </a:p>
        </p:txBody>
      </p:sp>
      <p:pic>
        <p:nvPicPr>
          <p:cNvPr descr="RAM / MEMORY SAMSUNG PC DDR3 8GB (BARU) | Shopee Indonesia" id="282" name="Google Shape;282;p29"/>
          <p:cNvPicPr preferRelativeResize="0"/>
          <p:nvPr/>
        </p:nvPicPr>
        <p:blipFill rotWithShape="1">
          <a:blip r:embed="rId3">
            <a:alphaModFix/>
          </a:blip>
          <a:srcRect b="39534" l="0" r="0" t="37054"/>
          <a:stretch/>
        </p:blipFill>
        <p:spPr>
          <a:xfrm>
            <a:off x="1143000" y="2647510"/>
            <a:ext cx="6858000" cy="1605518"/>
          </a:xfrm>
          <a:prstGeom prst="rect">
            <a:avLst/>
          </a:prstGeom>
          <a:noFill/>
          <a:ln>
            <a:noFill/>
          </a:ln>
        </p:spPr>
      </p:pic>
      <p:pic>
        <p:nvPicPr>
          <p:cNvPr descr="Samsung 4GB 2RX8 DDR3 1066MHz PC3-8500S 204PIN SODIMM Laptop RAM Chipset  intel | Shopee Malaysia" id="283" name="Google Shape;283;p29"/>
          <p:cNvPicPr preferRelativeResize="0"/>
          <p:nvPr/>
        </p:nvPicPr>
        <p:blipFill rotWithShape="1">
          <a:blip r:embed="rId4">
            <a:alphaModFix/>
          </a:blip>
          <a:srcRect b="28372" l="9689" r="12014" t="35349"/>
          <a:stretch/>
        </p:blipFill>
        <p:spPr>
          <a:xfrm>
            <a:off x="2763063" y="4421194"/>
            <a:ext cx="3617874" cy="1676402"/>
          </a:xfrm>
          <a:prstGeom prst="rect">
            <a:avLst/>
          </a:prstGeom>
          <a:noFill/>
          <a:ln>
            <a:noFill/>
          </a:ln>
        </p:spPr>
      </p:pic>
      <p:sp>
        <p:nvSpPr>
          <p:cNvPr id="284" name="Google Shape;284;p29"/>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3"/>
          <p:cNvSpPr txBox="1"/>
          <p:nvPr>
            <p:ph type="ctrTitle"/>
          </p:nvPr>
        </p:nvSpPr>
        <p:spPr>
          <a:xfrm>
            <a:off x="946404" y="758952"/>
            <a:ext cx="7063740" cy="3058136"/>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lt1"/>
              </a:buClr>
              <a:buSzPts val="4800"/>
              <a:buFont typeface="Century Schoolbook"/>
              <a:buNone/>
            </a:pPr>
            <a:r>
              <a:rPr lang="en-US" sz="4800"/>
              <a:t>Basic Parts of a Computer</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0"/>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Century Schoolbook"/>
              <a:buNone/>
            </a:pPr>
            <a:r>
              <a:rPr lang="en-US"/>
              <a:t>RAM (random access memory)</a:t>
            </a:r>
            <a:endParaRPr/>
          </a:p>
        </p:txBody>
      </p:sp>
      <p:sp>
        <p:nvSpPr>
          <p:cNvPr id="290" name="Google Shape;290;p30"/>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This </a:t>
            </a:r>
            <a:r>
              <a:rPr b="1" i="0" lang="en-US" sz="2400">
                <a:solidFill>
                  <a:srgbClr val="4E4E4E"/>
                </a:solidFill>
                <a:latin typeface="Source Sans Pro"/>
                <a:ea typeface="Source Sans Pro"/>
                <a:cs typeface="Source Sans Pro"/>
                <a:sym typeface="Source Sans Pro"/>
              </a:rPr>
              <a:t>short-term memory disappears</a:t>
            </a:r>
            <a:r>
              <a:rPr b="0" i="0" lang="en-US" sz="2400">
                <a:solidFill>
                  <a:srgbClr val="4E4E4E"/>
                </a:solidFill>
                <a:latin typeface="Source Sans Pro"/>
                <a:ea typeface="Source Sans Pro"/>
                <a:cs typeface="Source Sans Pro"/>
                <a:sym typeface="Source Sans Pro"/>
              </a:rPr>
              <a:t> when the computer is turned off. If you're working on a document, spreadsheet, or other type of file, you'll need to </a:t>
            </a:r>
            <a:r>
              <a:rPr b="1" i="0" lang="en-US" sz="2400">
                <a:solidFill>
                  <a:srgbClr val="4E4E4E"/>
                </a:solidFill>
                <a:latin typeface="Source Sans Pro"/>
                <a:ea typeface="Source Sans Pro"/>
                <a:cs typeface="Source Sans Pro"/>
                <a:sym typeface="Source Sans Pro"/>
              </a:rPr>
              <a:t>save</a:t>
            </a:r>
            <a:r>
              <a:rPr b="0" i="0" lang="en-US" sz="2400">
                <a:solidFill>
                  <a:srgbClr val="4E4E4E"/>
                </a:solidFill>
                <a:latin typeface="Source Sans Pro"/>
                <a:ea typeface="Source Sans Pro"/>
                <a:cs typeface="Source Sans Pro"/>
                <a:sym typeface="Source Sans Pro"/>
              </a:rPr>
              <a:t> it to avoid losing it. When you save a file, the data is written to the </a:t>
            </a:r>
            <a:r>
              <a:rPr b="1" i="0" lang="en-US" sz="2400">
                <a:solidFill>
                  <a:srgbClr val="4E4E4E"/>
                </a:solidFill>
                <a:latin typeface="Source Sans Pro"/>
                <a:ea typeface="Source Sans Pro"/>
                <a:cs typeface="Source Sans Pro"/>
                <a:sym typeface="Source Sans Pro"/>
              </a:rPr>
              <a:t>hard drive</a:t>
            </a:r>
            <a:r>
              <a:rPr b="0" i="0" lang="en-US" sz="2400">
                <a:solidFill>
                  <a:srgbClr val="4E4E4E"/>
                </a:solidFill>
                <a:latin typeface="Source Sans Pro"/>
                <a:ea typeface="Source Sans Pro"/>
                <a:cs typeface="Source Sans Pro"/>
                <a:sym typeface="Source Sans Pro"/>
              </a:rPr>
              <a:t>, which acts as </a:t>
            </a:r>
            <a:r>
              <a:rPr b="1" i="0" lang="en-US" sz="2400">
                <a:solidFill>
                  <a:srgbClr val="4E4E4E"/>
                </a:solidFill>
                <a:latin typeface="Source Sans Pro"/>
                <a:ea typeface="Source Sans Pro"/>
                <a:cs typeface="Source Sans Pro"/>
                <a:sym typeface="Source Sans Pro"/>
              </a:rPr>
              <a:t>long-term storage</a:t>
            </a:r>
            <a:r>
              <a:rPr b="0" i="0" lang="en-US" sz="2400">
                <a:solidFill>
                  <a:srgbClr val="4E4E4E"/>
                </a:solidFill>
                <a:latin typeface="Source Sans Pro"/>
                <a:ea typeface="Source Sans Pro"/>
                <a:cs typeface="Source Sans Pro"/>
                <a:sym typeface="Source Sans Pro"/>
              </a:rPr>
              <a:t>.</a:t>
            </a:r>
            <a:endParaRPr/>
          </a:p>
          <a:p>
            <a:pPr indent="-182880" lvl="0" marL="182880" rtl="0" algn="just">
              <a:lnSpc>
                <a:spcPct val="95000"/>
              </a:lnSpc>
              <a:spcBef>
                <a:spcPts val="1600"/>
              </a:spcBef>
              <a:spcAft>
                <a:spcPts val="0"/>
              </a:spcAft>
              <a:buSzPts val="1920"/>
              <a:buChar char="•"/>
            </a:pPr>
            <a:r>
              <a:rPr b="0" i="0" lang="en-US" sz="2400">
                <a:solidFill>
                  <a:srgbClr val="4E4E4E"/>
                </a:solidFill>
                <a:latin typeface="Source Sans Pro"/>
                <a:ea typeface="Source Sans Pro"/>
                <a:cs typeface="Source Sans Pro"/>
                <a:sym typeface="Source Sans Pro"/>
              </a:rPr>
              <a:t>RAM is measured in </a:t>
            </a:r>
            <a:r>
              <a:rPr b="1" i="0" lang="en-US" sz="2400">
                <a:solidFill>
                  <a:srgbClr val="4E4E4E"/>
                </a:solidFill>
                <a:latin typeface="Source Sans Pro"/>
                <a:ea typeface="Source Sans Pro"/>
                <a:cs typeface="Source Sans Pro"/>
                <a:sym typeface="Source Sans Pro"/>
              </a:rPr>
              <a:t>megabytes (MB) or gigabytes (GB)</a:t>
            </a:r>
            <a:r>
              <a:rPr b="0" i="0" lang="en-US" sz="2400">
                <a:solidFill>
                  <a:srgbClr val="4E4E4E"/>
                </a:solidFill>
                <a:latin typeface="Source Sans Pro"/>
                <a:ea typeface="Source Sans Pro"/>
                <a:cs typeface="Source Sans Pro"/>
                <a:sym typeface="Source Sans Pro"/>
              </a:rPr>
              <a:t>. The </a:t>
            </a:r>
            <a:r>
              <a:rPr b="1" i="0" lang="en-US" sz="2400">
                <a:solidFill>
                  <a:srgbClr val="4E4E4E"/>
                </a:solidFill>
                <a:latin typeface="Source Sans Pro"/>
                <a:ea typeface="Source Sans Pro"/>
                <a:cs typeface="Source Sans Pro"/>
                <a:sym typeface="Source Sans Pro"/>
              </a:rPr>
              <a:t>more RAM</a:t>
            </a:r>
            <a:r>
              <a:rPr b="0" i="0" lang="en-US" sz="2400">
                <a:solidFill>
                  <a:srgbClr val="4E4E4E"/>
                </a:solidFill>
                <a:latin typeface="Source Sans Pro"/>
                <a:ea typeface="Source Sans Pro"/>
                <a:cs typeface="Source Sans Pro"/>
                <a:sym typeface="Source Sans Pro"/>
              </a:rPr>
              <a:t> you have, the more things your computer can do at the same time. If you don't have enough RAM, you may notice that your computer is sluggish when you have several programs open. Because of this, many people add </a:t>
            </a:r>
            <a:r>
              <a:rPr b="1" i="0" lang="en-US" sz="2400">
                <a:solidFill>
                  <a:srgbClr val="4E4E4E"/>
                </a:solidFill>
                <a:latin typeface="Source Sans Pro"/>
                <a:ea typeface="Source Sans Pro"/>
                <a:cs typeface="Source Sans Pro"/>
                <a:sym typeface="Source Sans Pro"/>
              </a:rPr>
              <a:t>extra RAM</a:t>
            </a:r>
            <a:r>
              <a:rPr b="0" i="0" lang="en-US" sz="2400">
                <a:solidFill>
                  <a:srgbClr val="4E4E4E"/>
                </a:solidFill>
                <a:latin typeface="Source Sans Pro"/>
                <a:ea typeface="Source Sans Pro"/>
                <a:cs typeface="Source Sans Pro"/>
                <a:sym typeface="Source Sans Pro"/>
              </a:rPr>
              <a:t> to their computers to improve performance.</a:t>
            </a:r>
            <a:endParaRPr/>
          </a:p>
          <a:p>
            <a:pPr indent="-60959" lvl="0" marL="182880" rtl="0" algn="just">
              <a:lnSpc>
                <a:spcPct val="95000"/>
              </a:lnSpc>
              <a:spcBef>
                <a:spcPts val="1600"/>
              </a:spcBef>
              <a:spcAft>
                <a:spcPts val="0"/>
              </a:spcAft>
              <a:buSzPts val="1920"/>
              <a:buNone/>
            </a:pPr>
            <a:r>
              <a:t/>
            </a:r>
            <a:endParaRPr sz="2400"/>
          </a:p>
        </p:txBody>
      </p:sp>
      <p:sp>
        <p:nvSpPr>
          <p:cNvPr id="291" name="Google Shape;291;p30"/>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1"/>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Hard drive</a:t>
            </a:r>
            <a:endParaRPr/>
          </a:p>
        </p:txBody>
      </p:sp>
      <p:sp>
        <p:nvSpPr>
          <p:cNvPr id="297" name="Google Shape;297;p31"/>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760"/>
              <a:buChar char="•"/>
            </a:pPr>
            <a:r>
              <a:rPr b="0" i="0" lang="en-US" sz="2200">
                <a:solidFill>
                  <a:srgbClr val="4E4E4E"/>
                </a:solidFill>
                <a:latin typeface="Source Sans Pro"/>
                <a:ea typeface="Source Sans Pro"/>
                <a:cs typeface="Source Sans Pro"/>
                <a:sym typeface="Source Sans Pro"/>
              </a:rPr>
              <a:t>The </a:t>
            </a:r>
            <a:r>
              <a:rPr b="1" i="0" lang="en-US" sz="2200">
                <a:solidFill>
                  <a:srgbClr val="4E4E4E"/>
                </a:solidFill>
                <a:latin typeface="Source Sans Pro"/>
                <a:ea typeface="Source Sans Pro"/>
                <a:cs typeface="Source Sans Pro"/>
                <a:sym typeface="Source Sans Pro"/>
              </a:rPr>
              <a:t>hard drive</a:t>
            </a:r>
            <a:r>
              <a:rPr b="0" i="0" lang="en-US" sz="2200">
                <a:solidFill>
                  <a:srgbClr val="4E4E4E"/>
                </a:solidFill>
                <a:latin typeface="Source Sans Pro"/>
                <a:ea typeface="Source Sans Pro"/>
                <a:cs typeface="Source Sans Pro"/>
                <a:sym typeface="Source Sans Pro"/>
              </a:rPr>
              <a:t> is where your software, documents, and other files are stored. The hard drive is </a:t>
            </a:r>
            <a:r>
              <a:rPr b="1" i="0" lang="en-US" sz="2200">
                <a:solidFill>
                  <a:srgbClr val="4E4E4E"/>
                </a:solidFill>
                <a:latin typeface="Source Sans Pro"/>
                <a:ea typeface="Source Sans Pro"/>
                <a:cs typeface="Source Sans Pro"/>
                <a:sym typeface="Source Sans Pro"/>
              </a:rPr>
              <a:t>long-term storage</a:t>
            </a:r>
            <a:r>
              <a:rPr b="0" i="0" lang="en-US" sz="2200">
                <a:solidFill>
                  <a:srgbClr val="4E4E4E"/>
                </a:solidFill>
                <a:latin typeface="Source Sans Pro"/>
                <a:ea typeface="Source Sans Pro"/>
                <a:cs typeface="Source Sans Pro"/>
                <a:sym typeface="Source Sans Pro"/>
              </a:rPr>
              <a:t>, which means the data is still saved even if you turn the computer off or unplug it.</a:t>
            </a:r>
            <a:endParaRPr/>
          </a:p>
          <a:p>
            <a:pPr indent="-182880" lvl="0" marL="182880" rtl="0" algn="just">
              <a:lnSpc>
                <a:spcPct val="95000"/>
              </a:lnSpc>
              <a:spcBef>
                <a:spcPts val="1600"/>
              </a:spcBef>
              <a:spcAft>
                <a:spcPts val="0"/>
              </a:spcAft>
              <a:buSzPts val="1760"/>
              <a:buChar char="•"/>
            </a:pPr>
            <a:r>
              <a:rPr b="0" i="0" lang="en-US" sz="2200">
                <a:solidFill>
                  <a:srgbClr val="4E4E4E"/>
                </a:solidFill>
                <a:latin typeface="Source Sans Pro"/>
                <a:ea typeface="Source Sans Pro"/>
                <a:cs typeface="Source Sans Pro"/>
                <a:sym typeface="Source Sans Pro"/>
              </a:rPr>
              <a:t>When you run a program or open a file, the computer copies some of the data from the </a:t>
            </a:r>
            <a:r>
              <a:rPr b="1" i="0" lang="en-US" sz="2200">
                <a:solidFill>
                  <a:srgbClr val="4E4E4E"/>
                </a:solidFill>
                <a:latin typeface="Source Sans Pro"/>
                <a:ea typeface="Source Sans Pro"/>
                <a:cs typeface="Source Sans Pro"/>
                <a:sym typeface="Source Sans Pro"/>
              </a:rPr>
              <a:t>hard drive</a:t>
            </a:r>
            <a:r>
              <a:rPr b="0" i="0" lang="en-US" sz="2200">
                <a:solidFill>
                  <a:srgbClr val="4E4E4E"/>
                </a:solidFill>
                <a:latin typeface="Source Sans Pro"/>
                <a:ea typeface="Source Sans Pro"/>
                <a:cs typeface="Source Sans Pro"/>
                <a:sym typeface="Source Sans Pro"/>
              </a:rPr>
              <a:t> onto the </a:t>
            </a:r>
            <a:r>
              <a:rPr b="1" i="0" lang="en-US" sz="2200">
                <a:solidFill>
                  <a:srgbClr val="4E4E4E"/>
                </a:solidFill>
                <a:latin typeface="Source Sans Pro"/>
                <a:ea typeface="Source Sans Pro"/>
                <a:cs typeface="Source Sans Pro"/>
                <a:sym typeface="Source Sans Pro"/>
              </a:rPr>
              <a:t>RAM</a:t>
            </a:r>
            <a:r>
              <a:rPr b="0" i="0" lang="en-US" sz="2200">
                <a:solidFill>
                  <a:srgbClr val="4E4E4E"/>
                </a:solidFill>
                <a:latin typeface="Source Sans Pro"/>
                <a:ea typeface="Source Sans Pro"/>
                <a:cs typeface="Source Sans Pro"/>
                <a:sym typeface="Source Sans Pro"/>
              </a:rPr>
              <a:t>. When you </a:t>
            </a:r>
            <a:r>
              <a:rPr b="1" i="0" lang="en-US" sz="2200">
                <a:solidFill>
                  <a:srgbClr val="4E4E4E"/>
                </a:solidFill>
                <a:latin typeface="Source Sans Pro"/>
                <a:ea typeface="Source Sans Pro"/>
                <a:cs typeface="Source Sans Pro"/>
                <a:sym typeface="Source Sans Pro"/>
              </a:rPr>
              <a:t>save</a:t>
            </a:r>
            <a:r>
              <a:rPr b="0" i="0" lang="en-US" sz="2200">
                <a:solidFill>
                  <a:srgbClr val="4E4E4E"/>
                </a:solidFill>
                <a:latin typeface="Source Sans Pro"/>
                <a:ea typeface="Source Sans Pro"/>
                <a:cs typeface="Source Sans Pro"/>
                <a:sym typeface="Source Sans Pro"/>
              </a:rPr>
              <a:t> a file, the data is copied back to the </a:t>
            </a:r>
            <a:r>
              <a:rPr b="1" i="0" lang="en-US" sz="2200">
                <a:solidFill>
                  <a:srgbClr val="4E4E4E"/>
                </a:solidFill>
                <a:latin typeface="Source Sans Pro"/>
                <a:ea typeface="Source Sans Pro"/>
                <a:cs typeface="Source Sans Pro"/>
                <a:sym typeface="Source Sans Pro"/>
              </a:rPr>
              <a:t>hard drive</a:t>
            </a:r>
            <a:r>
              <a:rPr b="0" i="0" lang="en-US" sz="2200">
                <a:solidFill>
                  <a:srgbClr val="4E4E4E"/>
                </a:solidFill>
                <a:latin typeface="Source Sans Pro"/>
                <a:ea typeface="Source Sans Pro"/>
                <a:cs typeface="Source Sans Pro"/>
                <a:sym typeface="Source Sans Pro"/>
              </a:rPr>
              <a:t>. The faster the hard drive, the faster your computer can </a:t>
            </a:r>
            <a:r>
              <a:rPr b="1" i="0" lang="en-US" sz="2200">
                <a:solidFill>
                  <a:srgbClr val="4E4E4E"/>
                </a:solidFill>
                <a:latin typeface="Source Sans Pro"/>
                <a:ea typeface="Source Sans Pro"/>
                <a:cs typeface="Source Sans Pro"/>
                <a:sym typeface="Source Sans Pro"/>
              </a:rPr>
              <a:t>start up</a:t>
            </a:r>
            <a:r>
              <a:rPr b="0" i="0" lang="en-US" sz="2200">
                <a:solidFill>
                  <a:srgbClr val="4E4E4E"/>
                </a:solidFill>
                <a:latin typeface="Source Sans Pro"/>
                <a:ea typeface="Source Sans Pro"/>
                <a:cs typeface="Source Sans Pro"/>
                <a:sym typeface="Source Sans Pro"/>
              </a:rPr>
              <a:t> and </a:t>
            </a:r>
            <a:r>
              <a:rPr b="1" i="0" lang="en-US" sz="2200">
                <a:solidFill>
                  <a:srgbClr val="4E4E4E"/>
                </a:solidFill>
                <a:latin typeface="Source Sans Pro"/>
                <a:ea typeface="Source Sans Pro"/>
                <a:cs typeface="Source Sans Pro"/>
                <a:sym typeface="Source Sans Pro"/>
              </a:rPr>
              <a:t>load programs</a:t>
            </a:r>
            <a:r>
              <a:rPr b="0" i="0" lang="en-US" sz="2200">
                <a:solidFill>
                  <a:srgbClr val="4E4E4E"/>
                </a:solidFill>
                <a:latin typeface="Source Sans Pro"/>
                <a:ea typeface="Source Sans Pro"/>
                <a:cs typeface="Source Sans Pro"/>
                <a:sym typeface="Source Sans Pro"/>
              </a:rPr>
              <a:t>.</a:t>
            </a:r>
            <a:endParaRPr/>
          </a:p>
        </p:txBody>
      </p:sp>
      <p:pic>
        <p:nvPicPr>
          <p:cNvPr descr="HP LQ036AA 500GB SATA 3.5&quot; Internal Hard Drive LQ036AA" id="298" name="Google Shape;298;p31"/>
          <p:cNvPicPr preferRelativeResize="0"/>
          <p:nvPr/>
        </p:nvPicPr>
        <p:blipFill rotWithShape="1">
          <a:blip r:embed="rId3">
            <a:alphaModFix/>
          </a:blip>
          <a:srcRect b="8438" l="0" r="0" t="9484"/>
          <a:stretch/>
        </p:blipFill>
        <p:spPr>
          <a:xfrm>
            <a:off x="1573619" y="4525894"/>
            <a:ext cx="2158846" cy="1771940"/>
          </a:xfrm>
          <a:prstGeom prst="rect">
            <a:avLst/>
          </a:prstGeom>
          <a:noFill/>
          <a:ln>
            <a:noFill/>
          </a:ln>
        </p:spPr>
      </p:pic>
      <p:pic>
        <p:nvPicPr>
          <p:cNvPr descr="Kingston A400 240GB 2.5&quot; SATA III SSD - SA400S37/240G | CCL Computers" id="299" name="Google Shape;299;p31"/>
          <p:cNvPicPr preferRelativeResize="0"/>
          <p:nvPr/>
        </p:nvPicPr>
        <p:blipFill rotWithShape="1">
          <a:blip r:embed="rId4">
            <a:alphaModFix/>
          </a:blip>
          <a:srcRect b="0" l="0" r="0" t="0"/>
          <a:stretch/>
        </p:blipFill>
        <p:spPr>
          <a:xfrm>
            <a:off x="4598467" y="4547985"/>
            <a:ext cx="2696358" cy="1685224"/>
          </a:xfrm>
          <a:prstGeom prst="rect">
            <a:avLst/>
          </a:prstGeom>
          <a:noFill/>
          <a:ln>
            <a:noFill/>
          </a:ln>
        </p:spPr>
      </p:pic>
      <p:sp>
        <p:nvSpPr>
          <p:cNvPr id="300" name="Google Shape;300;p31"/>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2"/>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Hard drive: HDD</a:t>
            </a:r>
            <a:endParaRPr/>
          </a:p>
        </p:txBody>
      </p:sp>
      <p:sp>
        <p:nvSpPr>
          <p:cNvPr id="306" name="Google Shape;306;p32"/>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1" lang="en-US" sz="2400">
                <a:solidFill>
                  <a:srgbClr val="000000"/>
                </a:solidFill>
                <a:latin typeface="Open Sans"/>
                <a:ea typeface="Open Sans"/>
                <a:cs typeface="Open Sans"/>
                <a:sym typeface="Open Sans"/>
              </a:rPr>
              <a:t>HDD </a:t>
            </a:r>
            <a:r>
              <a:rPr lang="en-US" sz="2400">
                <a:solidFill>
                  <a:srgbClr val="000000"/>
                </a:solidFill>
                <a:latin typeface="Open Sans"/>
                <a:ea typeface="Open Sans"/>
                <a:cs typeface="Open Sans"/>
                <a:sym typeface="Open Sans"/>
              </a:rPr>
              <a:t>(</a:t>
            </a:r>
            <a:r>
              <a:rPr b="1" lang="en-US" sz="2400">
                <a:solidFill>
                  <a:srgbClr val="000000"/>
                </a:solidFill>
                <a:latin typeface="Open Sans"/>
                <a:ea typeface="Open Sans"/>
                <a:cs typeface="Open Sans"/>
                <a:sym typeface="Open Sans"/>
              </a:rPr>
              <a:t>H</a:t>
            </a:r>
            <a:r>
              <a:rPr lang="en-US" sz="2400">
                <a:solidFill>
                  <a:srgbClr val="000000"/>
                </a:solidFill>
                <a:latin typeface="Open Sans"/>
                <a:ea typeface="Open Sans"/>
                <a:cs typeface="Open Sans"/>
                <a:sym typeface="Open Sans"/>
              </a:rPr>
              <a:t>ard</a:t>
            </a:r>
            <a:r>
              <a:rPr b="1" lang="en-US" sz="2400">
                <a:solidFill>
                  <a:srgbClr val="000000"/>
                </a:solidFill>
                <a:latin typeface="Open Sans"/>
                <a:ea typeface="Open Sans"/>
                <a:cs typeface="Open Sans"/>
                <a:sym typeface="Open Sans"/>
              </a:rPr>
              <a:t> D</a:t>
            </a:r>
            <a:r>
              <a:rPr lang="en-US" sz="2400">
                <a:solidFill>
                  <a:srgbClr val="000000"/>
                </a:solidFill>
                <a:latin typeface="Open Sans"/>
                <a:ea typeface="Open Sans"/>
                <a:cs typeface="Open Sans"/>
                <a:sym typeface="Open Sans"/>
              </a:rPr>
              <a:t>isk</a:t>
            </a:r>
            <a:r>
              <a:rPr b="1" lang="en-US" sz="2400">
                <a:solidFill>
                  <a:srgbClr val="000000"/>
                </a:solidFill>
                <a:latin typeface="Open Sans"/>
                <a:ea typeface="Open Sans"/>
                <a:cs typeface="Open Sans"/>
                <a:sym typeface="Open Sans"/>
              </a:rPr>
              <a:t> D</a:t>
            </a:r>
            <a:r>
              <a:rPr lang="en-US" sz="2400">
                <a:solidFill>
                  <a:srgbClr val="000000"/>
                </a:solidFill>
                <a:latin typeface="Open Sans"/>
                <a:ea typeface="Open Sans"/>
                <a:cs typeface="Open Sans"/>
                <a:sym typeface="Open Sans"/>
              </a:rPr>
              <a:t>rive)</a:t>
            </a:r>
            <a:r>
              <a:rPr b="0" i="0" lang="en-US" sz="2400">
                <a:solidFill>
                  <a:srgbClr val="000000"/>
                </a:solidFill>
                <a:latin typeface="Open Sans"/>
                <a:ea typeface="Open Sans"/>
                <a:cs typeface="Open Sans"/>
                <a:sym typeface="Open Sans"/>
              </a:rPr>
              <a:t> uses magnetic storage, spinning disks, and a moving actuator arm to write, retain and fetch digital information whenever needed. HDD consists of a mechanical arm that moves to read and write the data. This means that HDD performs physical movement to retrieve any required data. </a:t>
            </a:r>
            <a:endParaRPr sz="2800"/>
          </a:p>
        </p:txBody>
      </p:sp>
      <p:pic>
        <p:nvPicPr>
          <p:cNvPr id="307" name="Google Shape;307;p32"/>
          <p:cNvPicPr preferRelativeResize="0"/>
          <p:nvPr/>
        </p:nvPicPr>
        <p:blipFill rotWithShape="1">
          <a:blip r:embed="rId3">
            <a:alphaModFix/>
          </a:blip>
          <a:srcRect b="0" l="0" r="0" t="0"/>
          <a:stretch/>
        </p:blipFill>
        <p:spPr>
          <a:xfrm>
            <a:off x="1765005" y="3232029"/>
            <a:ext cx="5380074" cy="3026291"/>
          </a:xfrm>
          <a:prstGeom prst="rect">
            <a:avLst/>
          </a:prstGeom>
          <a:noFill/>
          <a:ln>
            <a:noFill/>
          </a:ln>
        </p:spPr>
      </p:pic>
      <p:sp>
        <p:nvSpPr>
          <p:cNvPr id="308" name="Google Shape;308;p32"/>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3"/>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Hard drive: SSD</a:t>
            </a:r>
            <a:endParaRPr/>
          </a:p>
        </p:txBody>
      </p:sp>
      <p:sp>
        <p:nvSpPr>
          <p:cNvPr id="314" name="Google Shape;314;p33"/>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1" i="0" lang="en-US" sz="2400">
                <a:solidFill>
                  <a:srgbClr val="333333"/>
                </a:solidFill>
                <a:latin typeface="Arial"/>
                <a:ea typeface="Arial"/>
                <a:cs typeface="Arial"/>
                <a:sym typeface="Arial"/>
              </a:rPr>
              <a:t>SSD</a:t>
            </a:r>
            <a:r>
              <a:rPr b="0" i="0" lang="en-US" sz="2400">
                <a:solidFill>
                  <a:srgbClr val="333333"/>
                </a:solidFill>
                <a:latin typeface="Arial"/>
                <a:ea typeface="Arial"/>
                <a:cs typeface="Arial"/>
                <a:sym typeface="Arial"/>
              </a:rPr>
              <a:t> (</a:t>
            </a:r>
            <a:r>
              <a:rPr b="1" i="0" lang="en-US" sz="2400">
                <a:solidFill>
                  <a:srgbClr val="333333"/>
                </a:solidFill>
                <a:latin typeface="Arial"/>
                <a:ea typeface="Arial"/>
                <a:cs typeface="Arial"/>
                <a:sym typeface="Arial"/>
              </a:rPr>
              <a:t>S</a:t>
            </a:r>
            <a:r>
              <a:rPr i="0" lang="en-US" sz="2400">
                <a:solidFill>
                  <a:srgbClr val="333333"/>
                </a:solidFill>
                <a:latin typeface="Arial"/>
                <a:ea typeface="Arial"/>
                <a:cs typeface="Arial"/>
                <a:sym typeface="Arial"/>
              </a:rPr>
              <a:t>olid</a:t>
            </a:r>
            <a:r>
              <a:rPr b="1" lang="en-US" sz="2400">
                <a:solidFill>
                  <a:srgbClr val="333333"/>
                </a:solidFill>
                <a:latin typeface="Arial"/>
                <a:ea typeface="Arial"/>
                <a:cs typeface="Arial"/>
                <a:sym typeface="Arial"/>
              </a:rPr>
              <a:t> S</a:t>
            </a:r>
            <a:r>
              <a:rPr i="0" lang="en-US" sz="2400">
                <a:solidFill>
                  <a:srgbClr val="333333"/>
                </a:solidFill>
                <a:latin typeface="Arial"/>
                <a:ea typeface="Arial"/>
                <a:cs typeface="Arial"/>
                <a:sym typeface="Arial"/>
              </a:rPr>
              <a:t>tate</a:t>
            </a:r>
            <a:r>
              <a:rPr b="1" i="0" lang="en-US" sz="2400">
                <a:solidFill>
                  <a:srgbClr val="333333"/>
                </a:solidFill>
                <a:latin typeface="Arial"/>
                <a:ea typeface="Arial"/>
                <a:cs typeface="Arial"/>
                <a:sym typeface="Arial"/>
              </a:rPr>
              <a:t> D</a:t>
            </a:r>
            <a:r>
              <a:rPr i="0" lang="en-US" sz="2400">
                <a:solidFill>
                  <a:srgbClr val="333333"/>
                </a:solidFill>
                <a:latin typeface="Arial"/>
                <a:ea typeface="Arial"/>
                <a:cs typeface="Arial"/>
                <a:sym typeface="Arial"/>
              </a:rPr>
              <a:t>rive) </a:t>
            </a:r>
            <a:r>
              <a:rPr b="0" i="0" lang="en-US" sz="2400">
                <a:solidFill>
                  <a:srgbClr val="333333"/>
                </a:solidFill>
                <a:latin typeface="Arial"/>
                <a:ea typeface="Arial"/>
                <a:cs typeface="Arial"/>
                <a:sym typeface="Arial"/>
              </a:rPr>
              <a:t>is a storage drive made entirely of memory chips instead of the spinning magnetic platters you'd find inside a traditional hard disk. It's a bit like the storage in a USB thumb drive, but much faster.</a:t>
            </a:r>
            <a:endParaRPr sz="2800"/>
          </a:p>
        </p:txBody>
      </p:sp>
      <p:pic>
        <p:nvPicPr>
          <p:cNvPr id="315" name="Google Shape;315;p33"/>
          <p:cNvPicPr preferRelativeResize="0"/>
          <p:nvPr/>
        </p:nvPicPr>
        <p:blipFill rotWithShape="1">
          <a:blip r:embed="rId3">
            <a:alphaModFix/>
          </a:blip>
          <a:srcRect b="0" l="0" r="0" t="0"/>
          <a:stretch/>
        </p:blipFill>
        <p:spPr>
          <a:xfrm>
            <a:off x="1765005" y="2881157"/>
            <a:ext cx="5380074" cy="3026291"/>
          </a:xfrm>
          <a:prstGeom prst="rect">
            <a:avLst/>
          </a:prstGeom>
          <a:noFill/>
          <a:ln>
            <a:noFill/>
          </a:ln>
        </p:spPr>
      </p:pic>
      <p:sp>
        <p:nvSpPr>
          <p:cNvPr id="316" name="Google Shape;316;p33"/>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4"/>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Hard drive: SSHD</a:t>
            </a:r>
            <a:endParaRPr/>
          </a:p>
        </p:txBody>
      </p:sp>
      <p:sp>
        <p:nvSpPr>
          <p:cNvPr id="322" name="Google Shape;322;p34"/>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1" i="0" lang="en-US" sz="2400">
                <a:solidFill>
                  <a:srgbClr val="333333"/>
                </a:solidFill>
                <a:latin typeface="Arial"/>
                <a:ea typeface="Arial"/>
                <a:cs typeface="Arial"/>
                <a:sym typeface="Arial"/>
              </a:rPr>
              <a:t>SSHD</a:t>
            </a:r>
            <a:r>
              <a:rPr b="0" i="0" lang="en-US" sz="2400">
                <a:solidFill>
                  <a:srgbClr val="333333"/>
                </a:solidFill>
                <a:latin typeface="Arial"/>
                <a:ea typeface="Arial"/>
                <a:cs typeface="Arial"/>
                <a:sym typeface="Arial"/>
              </a:rPr>
              <a:t> (</a:t>
            </a:r>
            <a:r>
              <a:rPr b="1" i="0" lang="en-US" sz="2400">
                <a:solidFill>
                  <a:srgbClr val="333333"/>
                </a:solidFill>
                <a:latin typeface="Arial"/>
                <a:ea typeface="Arial"/>
                <a:cs typeface="Arial"/>
                <a:sym typeface="Arial"/>
              </a:rPr>
              <a:t>S</a:t>
            </a:r>
            <a:r>
              <a:rPr i="0" lang="en-US" sz="2400">
                <a:solidFill>
                  <a:srgbClr val="333333"/>
                </a:solidFill>
                <a:latin typeface="Arial"/>
                <a:ea typeface="Arial"/>
                <a:cs typeface="Arial"/>
                <a:sym typeface="Arial"/>
              </a:rPr>
              <a:t>olid</a:t>
            </a:r>
            <a:r>
              <a:rPr b="1" lang="en-US" sz="2400">
                <a:solidFill>
                  <a:srgbClr val="333333"/>
                </a:solidFill>
                <a:latin typeface="Arial"/>
                <a:ea typeface="Arial"/>
                <a:cs typeface="Arial"/>
                <a:sym typeface="Arial"/>
              </a:rPr>
              <a:t> S</a:t>
            </a:r>
            <a:r>
              <a:rPr lang="en-US" sz="2400">
                <a:solidFill>
                  <a:srgbClr val="333333"/>
                </a:solidFill>
                <a:latin typeface="Arial"/>
                <a:ea typeface="Arial"/>
                <a:cs typeface="Arial"/>
                <a:sym typeface="Arial"/>
              </a:rPr>
              <a:t>tate</a:t>
            </a:r>
            <a:r>
              <a:rPr b="1" i="0" lang="en-US" sz="2400">
                <a:solidFill>
                  <a:srgbClr val="333333"/>
                </a:solidFill>
                <a:latin typeface="Arial"/>
                <a:ea typeface="Arial"/>
                <a:cs typeface="Arial"/>
                <a:sym typeface="Arial"/>
              </a:rPr>
              <a:t> </a:t>
            </a:r>
            <a:r>
              <a:rPr b="1" lang="en-US" sz="2400">
                <a:solidFill>
                  <a:srgbClr val="333333"/>
                </a:solidFill>
                <a:latin typeface="Arial"/>
                <a:ea typeface="Arial"/>
                <a:cs typeface="Arial"/>
                <a:sym typeface="Arial"/>
              </a:rPr>
              <a:t>H</a:t>
            </a:r>
            <a:r>
              <a:rPr i="0" lang="en-US" sz="2400">
                <a:solidFill>
                  <a:srgbClr val="333333"/>
                </a:solidFill>
                <a:latin typeface="Arial"/>
                <a:ea typeface="Arial"/>
                <a:cs typeface="Arial"/>
                <a:sym typeface="Arial"/>
              </a:rPr>
              <a:t>ybrid</a:t>
            </a:r>
            <a:r>
              <a:rPr b="1" i="0" lang="en-US" sz="2400">
                <a:solidFill>
                  <a:srgbClr val="333333"/>
                </a:solidFill>
                <a:latin typeface="Arial"/>
                <a:ea typeface="Arial"/>
                <a:cs typeface="Arial"/>
                <a:sym typeface="Arial"/>
              </a:rPr>
              <a:t> D</a:t>
            </a:r>
            <a:r>
              <a:rPr i="0" lang="en-US" sz="2400">
                <a:solidFill>
                  <a:srgbClr val="333333"/>
                </a:solidFill>
                <a:latin typeface="Arial"/>
                <a:ea typeface="Arial"/>
                <a:cs typeface="Arial"/>
                <a:sym typeface="Arial"/>
              </a:rPr>
              <a:t>rive) is</a:t>
            </a:r>
            <a:r>
              <a:rPr b="0" i="0" lang="en-US" sz="2400">
                <a:solidFill>
                  <a:srgbClr val="333333"/>
                </a:solidFill>
                <a:latin typeface="Arial"/>
                <a:ea typeface="Arial"/>
                <a:cs typeface="Arial"/>
                <a:sym typeface="Arial"/>
              </a:rPr>
              <a:t> a traditional spinning hard disk with a small amount of fast solid-state storage built in. </a:t>
            </a:r>
            <a:r>
              <a:rPr b="1" i="0" lang="en-US" sz="2400">
                <a:solidFill>
                  <a:srgbClr val="333333"/>
                </a:solidFill>
                <a:latin typeface="Arial"/>
                <a:ea typeface="Arial"/>
                <a:cs typeface="Arial"/>
                <a:sym typeface="Arial"/>
              </a:rPr>
              <a:t>SSHD</a:t>
            </a:r>
            <a:r>
              <a:rPr b="0" i="0" lang="en-US" sz="2400">
                <a:solidFill>
                  <a:srgbClr val="333333"/>
                </a:solidFill>
                <a:latin typeface="Arial"/>
                <a:ea typeface="Arial"/>
                <a:cs typeface="Arial"/>
                <a:sym typeface="Arial"/>
              </a:rPr>
              <a:t> is basically a hard drive and SSD in one, which is why it's called hybrid. The drive appears as a single device to Windows (or any other operating system), and the SSD part is just used for temporary storage to speed things up: your data is stored long-term on the mechanical disks.</a:t>
            </a:r>
            <a:endParaRPr sz="2400"/>
          </a:p>
        </p:txBody>
      </p:sp>
      <p:sp>
        <p:nvSpPr>
          <p:cNvPr id="323" name="Google Shape;323;p34"/>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pic>
        <p:nvPicPr>
          <p:cNvPr id="324" name="Google Shape;324;p34"/>
          <p:cNvPicPr preferRelativeResize="0"/>
          <p:nvPr/>
        </p:nvPicPr>
        <p:blipFill rotWithShape="1">
          <a:blip r:embed="rId3">
            <a:alphaModFix/>
          </a:blip>
          <a:srcRect b="0" l="0" r="0" t="0"/>
          <a:stretch/>
        </p:blipFill>
        <p:spPr>
          <a:xfrm>
            <a:off x="2052081" y="3661202"/>
            <a:ext cx="4912242" cy="276313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5"/>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Power supply unit</a:t>
            </a:r>
            <a:endParaRPr/>
          </a:p>
        </p:txBody>
      </p:sp>
      <p:sp>
        <p:nvSpPr>
          <p:cNvPr id="330" name="Google Shape;330;p35"/>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The power supply unit in a computer </a:t>
            </a:r>
            <a:r>
              <a:rPr b="1" i="0" lang="en-US" sz="2400">
                <a:solidFill>
                  <a:srgbClr val="4E4E4E"/>
                </a:solidFill>
                <a:latin typeface="Source Sans Pro"/>
                <a:ea typeface="Source Sans Pro"/>
                <a:cs typeface="Source Sans Pro"/>
                <a:sym typeface="Source Sans Pro"/>
              </a:rPr>
              <a:t>converts the power</a:t>
            </a:r>
            <a:r>
              <a:rPr b="0" i="0" lang="en-US" sz="2400">
                <a:solidFill>
                  <a:srgbClr val="4E4E4E"/>
                </a:solidFill>
                <a:latin typeface="Source Sans Pro"/>
                <a:ea typeface="Source Sans Pro"/>
                <a:cs typeface="Source Sans Pro"/>
                <a:sym typeface="Source Sans Pro"/>
              </a:rPr>
              <a:t> from the wall outlet to the type of power needed by the computer. It sends power through cables to the motherboard and other components.</a:t>
            </a:r>
            <a:endParaRPr sz="2400"/>
          </a:p>
        </p:txBody>
      </p:sp>
      <p:pic>
        <p:nvPicPr>
          <p:cNvPr descr="Dell Optiplex 3010 Mini Tower Chassis With 265W Power Supply Side Fan" id="331" name="Google Shape;331;p35"/>
          <p:cNvPicPr preferRelativeResize="0"/>
          <p:nvPr/>
        </p:nvPicPr>
        <p:blipFill rotWithShape="1">
          <a:blip r:embed="rId3">
            <a:alphaModFix/>
          </a:blip>
          <a:srcRect b="4268" l="12421" r="14482" t="5791"/>
          <a:stretch/>
        </p:blipFill>
        <p:spPr>
          <a:xfrm>
            <a:off x="2482702" y="2819878"/>
            <a:ext cx="4178595" cy="3426750"/>
          </a:xfrm>
          <a:prstGeom prst="rect">
            <a:avLst/>
          </a:prstGeom>
          <a:noFill/>
          <a:ln>
            <a:noFill/>
          </a:ln>
        </p:spPr>
      </p:pic>
      <p:sp>
        <p:nvSpPr>
          <p:cNvPr id="332" name="Google Shape;332;p35"/>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6"/>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Expansion cards</a:t>
            </a:r>
            <a:endParaRPr/>
          </a:p>
        </p:txBody>
      </p:sp>
      <p:sp>
        <p:nvSpPr>
          <p:cNvPr id="338" name="Google Shape;338;p36"/>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Most computers have </a:t>
            </a:r>
            <a:r>
              <a:rPr b="1" i="0" lang="en-US" sz="2400">
                <a:solidFill>
                  <a:srgbClr val="4E4E4E"/>
                </a:solidFill>
                <a:latin typeface="Source Sans Pro"/>
                <a:ea typeface="Source Sans Pro"/>
                <a:cs typeface="Source Sans Pro"/>
                <a:sym typeface="Source Sans Pro"/>
              </a:rPr>
              <a:t>expansion slots</a:t>
            </a:r>
            <a:r>
              <a:rPr b="0" i="0" lang="en-US" sz="2400">
                <a:solidFill>
                  <a:srgbClr val="4E4E4E"/>
                </a:solidFill>
                <a:latin typeface="Source Sans Pro"/>
                <a:ea typeface="Source Sans Pro"/>
                <a:cs typeface="Source Sans Pro"/>
                <a:sym typeface="Source Sans Pro"/>
              </a:rPr>
              <a:t> on the motherboard that allow you to add various types of </a:t>
            </a:r>
            <a:r>
              <a:rPr b="1" i="0" lang="en-US" sz="2400">
                <a:solidFill>
                  <a:srgbClr val="4E4E4E"/>
                </a:solidFill>
                <a:latin typeface="Source Sans Pro"/>
                <a:ea typeface="Source Sans Pro"/>
                <a:cs typeface="Source Sans Pro"/>
                <a:sym typeface="Source Sans Pro"/>
              </a:rPr>
              <a:t>expansion cards</a:t>
            </a:r>
            <a:r>
              <a:rPr b="0" i="0" lang="en-US" sz="2400">
                <a:solidFill>
                  <a:srgbClr val="4E4E4E"/>
                </a:solidFill>
                <a:latin typeface="Source Sans Pro"/>
                <a:ea typeface="Source Sans Pro"/>
                <a:cs typeface="Source Sans Pro"/>
                <a:sym typeface="Source Sans Pro"/>
              </a:rPr>
              <a:t>. These are sometimes called </a:t>
            </a:r>
            <a:r>
              <a:rPr b="1" i="0" lang="en-US" sz="2400">
                <a:solidFill>
                  <a:srgbClr val="4E4E4E"/>
                </a:solidFill>
                <a:latin typeface="Source Sans Pro"/>
                <a:ea typeface="Source Sans Pro"/>
                <a:cs typeface="Source Sans Pro"/>
                <a:sym typeface="Source Sans Pro"/>
              </a:rPr>
              <a:t>PCI (peripheral component interconnect) cards</a:t>
            </a:r>
            <a:r>
              <a:rPr b="0" i="0" lang="en-US" sz="2400">
                <a:solidFill>
                  <a:srgbClr val="4E4E4E"/>
                </a:solidFill>
                <a:latin typeface="Source Sans Pro"/>
                <a:ea typeface="Source Sans Pro"/>
                <a:cs typeface="Source Sans Pro"/>
                <a:sym typeface="Source Sans Pro"/>
              </a:rPr>
              <a:t>. You may never need to add any PCI cards because most motherboards have built-in video, sound, network, and other capabilities.</a:t>
            </a:r>
            <a:endParaRPr/>
          </a:p>
          <a:p>
            <a:pPr indent="-182880" lvl="0" marL="182880" rtl="0" algn="just">
              <a:lnSpc>
                <a:spcPct val="95000"/>
              </a:lnSpc>
              <a:spcBef>
                <a:spcPts val="1600"/>
              </a:spcBef>
              <a:spcAft>
                <a:spcPts val="0"/>
              </a:spcAft>
              <a:buSzPts val="1920"/>
              <a:buChar char="•"/>
            </a:pPr>
            <a:r>
              <a:rPr b="0" i="0" lang="en-US" sz="2400">
                <a:solidFill>
                  <a:srgbClr val="4E4E4E"/>
                </a:solidFill>
                <a:latin typeface="Source Sans Pro"/>
                <a:ea typeface="Source Sans Pro"/>
                <a:cs typeface="Source Sans Pro"/>
                <a:sym typeface="Source Sans Pro"/>
              </a:rPr>
              <a:t>However, if you want to boost the performance of your computer or update the capabilities of an older computer, you can always add one or more cards. Below are some of the most common types of expansion cards.</a:t>
            </a:r>
            <a:endParaRPr/>
          </a:p>
          <a:p>
            <a:pPr indent="-60959" lvl="0" marL="182880" rtl="0" algn="just">
              <a:lnSpc>
                <a:spcPct val="95000"/>
              </a:lnSpc>
              <a:spcBef>
                <a:spcPts val="1600"/>
              </a:spcBef>
              <a:spcAft>
                <a:spcPts val="0"/>
              </a:spcAft>
              <a:buSzPts val="1920"/>
              <a:buNone/>
            </a:pPr>
            <a:r>
              <a:t/>
            </a:r>
            <a:endParaRPr sz="2400"/>
          </a:p>
        </p:txBody>
      </p:sp>
      <p:sp>
        <p:nvSpPr>
          <p:cNvPr id="339" name="Google Shape;339;p36"/>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7"/>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Expansion cards: </a:t>
            </a:r>
            <a:r>
              <a:rPr b="0" i="0" lang="en-US">
                <a:solidFill>
                  <a:srgbClr val="4E4E4E"/>
                </a:solidFill>
                <a:latin typeface="Source Sans Pro"/>
                <a:ea typeface="Source Sans Pro"/>
                <a:cs typeface="Source Sans Pro"/>
                <a:sym typeface="Source Sans Pro"/>
              </a:rPr>
              <a:t>Video card</a:t>
            </a:r>
            <a:endParaRPr b="0"/>
          </a:p>
        </p:txBody>
      </p:sp>
      <p:sp>
        <p:nvSpPr>
          <p:cNvPr id="345" name="Google Shape;345;p37"/>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The </a:t>
            </a:r>
            <a:r>
              <a:rPr b="1" i="0" lang="en-US" sz="2400">
                <a:solidFill>
                  <a:srgbClr val="4E4E4E"/>
                </a:solidFill>
                <a:latin typeface="Source Sans Pro"/>
                <a:ea typeface="Source Sans Pro"/>
                <a:cs typeface="Source Sans Pro"/>
                <a:sym typeface="Source Sans Pro"/>
              </a:rPr>
              <a:t>video card</a:t>
            </a:r>
            <a:r>
              <a:rPr b="0" i="0" lang="en-US" sz="2400">
                <a:solidFill>
                  <a:srgbClr val="4E4E4E"/>
                </a:solidFill>
                <a:latin typeface="Source Sans Pro"/>
                <a:ea typeface="Source Sans Pro"/>
                <a:cs typeface="Source Sans Pro"/>
                <a:sym typeface="Source Sans Pro"/>
              </a:rPr>
              <a:t> is responsible for </a:t>
            </a:r>
            <a:r>
              <a:rPr b="1" i="0" lang="en-US" sz="2400">
                <a:solidFill>
                  <a:srgbClr val="4E4E4E"/>
                </a:solidFill>
                <a:latin typeface="Source Sans Pro"/>
                <a:ea typeface="Source Sans Pro"/>
                <a:cs typeface="Source Sans Pro"/>
                <a:sym typeface="Source Sans Pro"/>
              </a:rPr>
              <a:t>what you see</a:t>
            </a:r>
            <a:r>
              <a:rPr b="0" i="0" lang="en-US" sz="2400">
                <a:solidFill>
                  <a:srgbClr val="4E4E4E"/>
                </a:solidFill>
                <a:latin typeface="Source Sans Pro"/>
                <a:ea typeface="Source Sans Pro"/>
                <a:cs typeface="Source Sans Pro"/>
                <a:sym typeface="Source Sans Pro"/>
              </a:rPr>
              <a:t> on the monitor. Most computers have a </a:t>
            </a:r>
            <a:r>
              <a:rPr b="1" i="0" lang="en-US" sz="2400">
                <a:solidFill>
                  <a:srgbClr val="4E4E4E"/>
                </a:solidFill>
                <a:latin typeface="Source Sans Pro"/>
                <a:ea typeface="Source Sans Pro"/>
                <a:cs typeface="Source Sans Pro"/>
                <a:sym typeface="Source Sans Pro"/>
              </a:rPr>
              <a:t>GPU (graphics processing unit)</a:t>
            </a:r>
            <a:r>
              <a:rPr b="0" i="0" lang="en-US" sz="2400">
                <a:solidFill>
                  <a:srgbClr val="4E4E4E"/>
                </a:solidFill>
                <a:latin typeface="Source Sans Pro"/>
                <a:ea typeface="Source Sans Pro"/>
                <a:cs typeface="Source Sans Pro"/>
                <a:sym typeface="Source Sans Pro"/>
              </a:rPr>
              <a:t> built into the motherboard instead of having a separate video card. If you like playing graphics-intensive games, you can add a faster video card to one of the </a:t>
            </a:r>
            <a:r>
              <a:rPr b="1" i="0" lang="en-US" sz="2400">
                <a:solidFill>
                  <a:srgbClr val="4E4E4E"/>
                </a:solidFill>
                <a:latin typeface="Source Sans Pro"/>
                <a:ea typeface="Source Sans Pro"/>
                <a:cs typeface="Source Sans Pro"/>
                <a:sym typeface="Source Sans Pro"/>
              </a:rPr>
              <a:t>expansion slots</a:t>
            </a:r>
            <a:r>
              <a:rPr b="0" i="0" lang="en-US" sz="2400">
                <a:solidFill>
                  <a:srgbClr val="4E4E4E"/>
                </a:solidFill>
                <a:latin typeface="Source Sans Pro"/>
                <a:ea typeface="Source Sans Pro"/>
                <a:cs typeface="Source Sans Pro"/>
                <a:sym typeface="Source Sans Pro"/>
              </a:rPr>
              <a:t> to get better performance.</a:t>
            </a:r>
            <a:endParaRPr sz="2400"/>
          </a:p>
        </p:txBody>
      </p:sp>
      <p:pic>
        <p:nvPicPr>
          <p:cNvPr descr="What Is a Video Card?" id="346" name="Google Shape;346;p37"/>
          <p:cNvPicPr preferRelativeResize="0"/>
          <p:nvPr/>
        </p:nvPicPr>
        <p:blipFill rotWithShape="1">
          <a:blip r:embed="rId3">
            <a:alphaModFix/>
          </a:blip>
          <a:srcRect b="0" l="0" r="0" t="0"/>
          <a:stretch/>
        </p:blipFill>
        <p:spPr>
          <a:xfrm>
            <a:off x="2330962" y="3559306"/>
            <a:ext cx="4482075" cy="2749161"/>
          </a:xfrm>
          <a:prstGeom prst="rect">
            <a:avLst/>
          </a:prstGeom>
          <a:noFill/>
          <a:ln>
            <a:noFill/>
          </a:ln>
        </p:spPr>
      </p:pic>
      <p:sp>
        <p:nvSpPr>
          <p:cNvPr id="347" name="Google Shape;347;p37"/>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8"/>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Expansion cards: </a:t>
            </a:r>
            <a:r>
              <a:rPr b="0" i="0" lang="en-US">
                <a:solidFill>
                  <a:srgbClr val="4E4E4E"/>
                </a:solidFill>
                <a:latin typeface="Source Sans Pro"/>
                <a:ea typeface="Source Sans Pro"/>
                <a:cs typeface="Source Sans Pro"/>
                <a:sym typeface="Source Sans Pro"/>
              </a:rPr>
              <a:t>Sound card</a:t>
            </a:r>
            <a:endParaRPr b="0"/>
          </a:p>
        </p:txBody>
      </p:sp>
      <p:sp>
        <p:nvSpPr>
          <p:cNvPr id="353" name="Google Shape;353;p38"/>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The </a:t>
            </a:r>
            <a:r>
              <a:rPr b="1" i="0" lang="en-US" sz="2400">
                <a:solidFill>
                  <a:srgbClr val="4E4E4E"/>
                </a:solidFill>
                <a:latin typeface="Source Sans Pro"/>
                <a:ea typeface="Source Sans Pro"/>
                <a:cs typeface="Source Sans Pro"/>
                <a:sym typeface="Source Sans Pro"/>
              </a:rPr>
              <a:t>sound card</a:t>
            </a:r>
            <a:r>
              <a:rPr b="0" i="0" lang="en-US" sz="2400">
                <a:solidFill>
                  <a:srgbClr val="4E4E4E"/>
                </a:solidFill>
                <a:latin typeface="Source Sans Pro"/>
                <a:ea typeface="Source Sans Pro"/>
                <a:cs typeface="Source Sans Pro"/>
                <a:sym typeface="Source Sans Pro"/>
              </a:rPr>
              <a:t>—also called an audio card—is responsible for </a:t>
            </a:r>
            <a:r>
              <a:rPr b="1" i="0" lang="en-US" sz="2400">
                <a:solidFill>
                  <a:srgbClr val="4E4E4E"/>
                </a:solidFill>
                <a:latin typeface="Source Sans Pro"/>
                <a:ea typeface="Source Sans Pro"/>
                <a:cs typeface="Source Sans Pro"/>
                <a:sym typeface="Source Sans Pro"/>
              </a:rPr>
              <a:t>what you hear</a:t>
            </a:r>
            <a:r>
              <a:rPr b="0" i="0" lang="en-US" sz="2400">
                <a:solidFill>
                  <a:srgbClr val="4E4E4E"/>
                </a:solidFill>
                <a:latin typeface="Source Sans Pro"/>
                <a:ea typeface="Source Sans Pro"/>
                <a:cs typeface="Source Sans Pro"/>
                <a:sym typeface="Source Sans Pro"/>
              </a:rPr>
              <a:t> in the speakers or headphones. Most motherboards have integrated sound, but you can upgrade to a dedicated sound card for higher-quality sound.</a:t>
            </a:r>
            <a:endParaRPr sz="2400"/>
          </a:p>
        </p:txBody>
      </p:sp>
      <p:pic>
        <p:nvPicPr>
          <p:cNvPr descr="PCI Sound Card - Solution Plus" id="354" name="Google Shape;354;p38"/>
          <p:cNvPicPr preferRelativeResize="0"/>
          <p:nvPr/>
        </p:nvPicPr>
        <p:blipFill rotWithShape="1">
          <a:blip r:embed="rId3">
            <a:alphaModFix/>
          </a:blip>
          <a:srcRect b="0" l="0" r="0" t="0"/>
          <a:stretch/>
        </p:blipFill>
        <p:spPr>
          <a:xfrm>
            <a:off x="2190307" y="3209378"/>
            <a:ext cx="4295408" cy="3067190"/>
          </a:xfrm>
          <a:prstGeom prst="rect">
            <a:avLst/>
          </a:prstGeom>
          <a:noFill/>
          <a:ln>
            <a:noFill/>
          </a:ln>
        </p:spPr>
      </p:pic>
      <p:sp>
        <p:nvSpPr>
          <p:cNvPr id="355" name="Google Shape;355;p38"/>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9"/>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Century Schoolbook"/>
              <a:buNone/>
            </a:pPr>
            <a:r>
              <a:rPr lang="en-US"/>
              <a:t>Expansion cards: </a:t>
            </a:r>
            <a:r>
              <a:rPr b="0" i="0" lang="en-US">
                <a:solidFill>
                  <a:srgbClr val="4E4E4E"/>
                </a:solidFill>
                <a:latin typeface="Source Sans Pro"/>
                <a:ea typeface="Source Sans Pro"/>
                <a:cs typeface="Source Sans Pro"/>
                <a:sym typeface="Source Sans Pro"/>
              </a:rPr>
              <a:t>Bluetooth card</a:t>
            </a:r>
            <a:endParaRPr b="0"/>
          </a:p>
        </p:txBody>
      </p:sp>
      <p:sp>
        <p:nvSpPr>
          <p:cNvPr id="361" name="Google Shape;361;p39"/>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Bluetooth is a technology for wireless communication over short distances. It's often used in computers to communicate with wireless </a:t>
            </a:r>
            <a:r>
              <a:rPr b="1" i="0" lang="en-US" sz="2400">
                <a:solidFill>
                  <a:srgbClr val="4E4E4E"/>
                </a:solidFill>
                <a:latin typeface="Source Sans Pro"/>
                <a:ea typeface="Source Sans Pro"/>
                <a:cs typeface="Source Sans Pro"/>
                <a:sym typeface="Source Sans Pro"/>
              </a:rPr>
              <a:t>keyboards</a:t>
            </a:r>
            <a:r>
              <a:rPr b="0" i="0"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mice</a:t>
            </a:r>
            <a:r>
              <a:rPr b="0" i="0" lang="en-US" sz="2400">
                <a:solidFill>
                  <a:srgbClr val="4E4E4E"/>
                </a:solidFill>
                <a:latin typeface="Source Sans Pro"/>
                <a:ea typeface="Source Sans Pro"/>
                <a:cs typeface="Source Sans Pro"/>
                <a:sym typeface="Source Sans Pro"/>
              </a:rPr>
              <a:t>, and </a:t>
            </a:r>
            <a:r>
              <a:rPr b="1" i="0" lang="en-US" sz="2400">
                <a:solidFill>
                  <a:srgbClr val="4E4E4E"/>
                </a:solidFill>
                <a:latin typeface="Source Sans Pro"/>
                <a:ea typeface="Source Sans Pro"/>
                <a:cs typeface="Source Sans Pro"/>
                <a:sym typeface="Source Sans Pro"/>
              </a:rPr>
              <a:t>printers</a:t>
            </a:r>
            <a:r>
              <a:rPr b="0" i="0" lang="en-US" sz="2400">
                <a:solidFill>
                  <a:srgbClr val="4E4E4E"/>
                </a:solidFill>
                <a:latin typeface="Source Sans Pro"/>
                <a:ea typeface="Source Sans Pro"/>
                <a:cs typeface="Source Sans Pro"/>
                <a:sym typeface="Source Sans Pro"/>
              </a:rPr>
              <a:t>. It's commonly built into the motherboard or included in a </a:t>
            </a:r>
            <a:r>
              <a:rPr b="1" i="0" lang="en-US" sz="2400">
                <a:solidFill>
                  <a:srgbClr val="4E4E4E"/>
                </a:solidFill>
                <a:latin typeface="Source Sans Pro"/>
                <a:ea typeface="Source Sans Pro"/>
                <a:cs typeface="Source Sans Pro"/>
                <a:sym typeface="Source Sans Pro"/>
              </a:rPr>
              <a:t>wireless network card</a:t>
            </a:r>
            <a:r>
              <a:rPr b="0" i="0" lang="en-US" sz="2400">
                <a:solidFill>
                  <a:srgbClr val="4E4E4E"/>
                </a:solidFill>
                <a:latin typeface="Source Sans Pro"/>
                <a:ea typeface="Source Sans Pro"/>
                <a:cs typeface="Source Sans Pro"/>
                <a:sym typeface="Source Sans Pro"/>
              </a:rPr>
              <a:t>. For computers that don't have Bluetooth, you can purchase a USB adapter, often called a </a:t>
            </a:r>
            <a:r>
              <a:rPr b="1" i="0" lang="en-US" sz="2400">
                <a:solidFill>
                  <a:srgbClr val="4E4E4E"/>
                </a:solidFill>
                <a:latin typeface="Source Sans Pro"/>
                <a:ea typeface="Source Sans Pro"/>
                <a:cs typeface="Source Sans Pro"/>
                <a:sym typeface="Source Sans Pro"/>
              </a:rPr>
              <a:t>dongle</a:t>
            </a:r>
            <a:r>
              <a:rPr b="0" i="0" lang="en-US" sz="2400">
                <a:solidFill>
                  <a:srgbClr val="4E4E4E"/>
                </a:solidFill>
                <a:latin typeface="Source Sans Pro"/>
                <a:ea typeface="Source Sans Pro"/>
                <a:cs typeface="Source Sans Pro"/>
                <a:sym typeface="Source Sans Pro"/>
              </a:rPr>
              <a:t>.</a:t>
            </a:r>
            <a:endParaRPr sz="2400"/>
          </a:p>
        </p:txBody>
      </p:sp>
      <p:pic>
        <p:nvPicPr>
          <p:cNvPr descr="Buy ASUS USB-BT400 Bluetooth USB Adapter | Free Delivery | Currys" id="362" name="Google Shape;362;p39"/>
          <p:cNvPicPr preferRelativeResize="0"/>
          <p:nvPr/>
        </p:nvPicPr>
        <p:blipFill rotWithShape="1">
          <a:blip r:embed="rId3">
            <a:alphaModFix/>
          </a:blip>
          <a:srcRect b="0" l="0" r="0" t="0"/>
          <a:stretch/>
        </p:blipFill>
        <p:spPr>
          <a:xfrm>
            <a:off x="4745347" y="4263843"/>
            <a:ext cx="1900468" cy="1685836"/>
          </a:xfrm>
          <a:prstGeom prst="rect">
            <a:avLst/>
          </a:prstGeom>
          <a:noFill/>
          <a:ln>
            <a:noFill/>
          </a:ln>
        </p:spPr>
      </p:pic>
      <p:pic>
        <p:nvPicPr>
          <p:cNvPr descr="New AZUREWAVE AW NB037H 802.11nbg + Bluetooth 300Mbps Mini PCI E Card  Laptop Wireless Wifi Card|Network Cards| - AliExpress" id="363" name="Google Shape;363;p39"/>
          <p:cNvPicPr preferRelativeResize="0"/>
          <p:nvPr/>
        </p:nvPicPr>
        <p:blipFill rotWithShape="1">
          <a:blip r:embed="rId4">
            <a:alphaModFix/>
          </a:blip>
          <a:srcRect b="7191" l="0" r="0" t="10177"/>
          <a:stretch/>
        </p:blipFill>
        <p:spPr>
          <a:xfrm rot="-823679">
            <a:off x="2042001" y="4010933"/>
            <a:ext cx="2453731" cy="2027573"/>
          </a:xfrm>
          <a:prstGeom prst="rect">
            <a:avLst/>
          </a:prstGeom>
          <a:noFill/>
          <a:ln>
            <a:noFill/>
          </a:ln>
        </p:spPr>
      </p:pic>
      <p:sp>
        <p:nvSpPr>
          <p:cNvPr id="364" name="Google Shape;364;p39"/>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4"/>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Hardware Basics</a:t>
            </a:r>
            <a:endParaRPr/>
          </a:p>
        </p:txBody>
      </p:sp>
      <p:sp>
        <p:nvSpPr>
          <p:cNvPr id="92" name="Google Shape;92;p4"/>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The basic parts of a desktop computer are the </a:t>
            </a:r>
            <a:r>
              <a:rPr b="1" i="0" lang="en-US" sz="2400">
                <a:solidFill>
                  <a:srgbClr val="4E4E4E"/>
                </a:solidFill>
                <a:latin typeface="Source Sans Pro"/>
                <a:ea typeface="Source Sans Pro"/>
                <a:cs typeface="Source Sans Pro"/>
                <a:sym typeface="Source Sans Pro"/>
              </a:rPr>
              <a:t>computer case</a:t>
            </a:r>
            <a:r>
              <a:rPr b="0" i="0"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monitor</a:t>
            </a:r>
            <a:r>
              <a:rPr b="0" i="0"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keyboard</a:t>
            </a:r>
            <a:r>
              <a:rPr b="0" i="0"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mouse</a:t>
            </a:r>
            <a:r>
              <a:rPr b="0" i="0" lang="en-US" sz="2400">
                <a:solidFill>
                  <a:srgbClr val="4E4E4E"/>
                </a:solidFill>
                <a:latin typeface="Source Sans Pro"/>
                <a:ea typeface="Source Sans Pro"/>
                <a:cs typeface="Source Sans Pro"/>
                <a:sym typeface="Source Sans Pro"/>
              </a:rPr>
              <a:t>, and </a:t>
            </a:r>
            <a:r>
              <a:rPr b="1" i="0" lang="en-US" sz="2400">
                <a:solidFill>
                  <a:srgbClr val="4E4E4E"/>
                </a:solidFill>
                <a:latin typeface="Source Sans Pro"/>
                <a:ea typeface="Source Sans Pro"/>
                <a:cs typeface="Source Sans Pro"/>
                <a:sym typeface="Source Sans Pro"/>
              </a:rPr>
              <a:t>power c</a:t>
            </a:r>
            <a:r>
              <a:rPr b="1" lang="en-US" sz="2400">
                <a:solidFill>
                  <a:srgbClr val="4E4E4E"/>
                </a:solidFill>
                <a:latin typeface="Source Sans Pro"/>
                <a:ea typeface="Source Sans Pro"/>
                <a:cs typeface="Source Sans Pro"/>
                <a:sym typeface="Source Sans Pro"/>
              </a:rPr>
              <a:t>a</a:t>
            </a:r>
            <a:r>
              <a:rPr b="1" i="0" lang="en-US" sz="2400">
                <a:solidFill>
                  <a:srgbClr val="4E4E4E"/>
                </a:solidFill>
                <a:latin typeface="Source Sans Pro"/>
                <a:ea typeface="Source Sans Pro"/>
                <a:cs typeface="Source Sans Pro"/>
                <a:sym typeface="Source Sans Pro"/>
              </a:rPr>
              <a:t>rd</a:t>
            </a:r>
            <a:r>
              <a:rPr b="0" i="0" lang="en-US" sz="2400">
                <a:solidFill>
                  <a:srgbClr val="4E4E4E"/>
                </a:solidFill>
                <a:latin typeface="Source Sans Pro"/>
                <a:ea typeface="Source Sans Pro"/>
                <a:cs typeface="Source Sans Pro"/>
                <a:sym typeface="Source Sans Pro"/>
              </a:rPr>
              <a:t>. Each part plays an </a:t>
            </a:r>
            <a:r>
              <a:rPr b="1" i="0" lang="en-US" sz="2400">
                <a:solidFill>
                  <a:srgbClr val="4E4E4E"/>
                </a:solidFill>
                <a:latin typeface="Source Sans Pro"/>
                <a:ea typeface="Source Sans Pro"/>
                <a:cs typeface="Source Sans Pro"/>
                <a:sym typeface="Source Sans Pro"/>
              </a:rPr>
              <a:t>important role</a:t>
            </a:r>
            <a:r>
              <a:rPr b="0" i="0" lang="en-US" sz="2400">
                <a:solidFill>
                  <a:srgbClr val="4E4E4E"/>
                </a:solidFill>
                <a:latin typeface="Source Sans Pro"/>
                <a:ea typeface="Source Sans Pro"/>
                <a:cs typeface="Source Sans Pro"/>
                <a:sym typeface="Source Sans Pro"/>
              </a:rPr>
              <a:t> whenever you use a computer.</a:t>
            </a:r>
            <a:endParaRPr sz="2400"/>
          </a:p>
        </p:txBody>
      </p:sp>
      <p:sp>
        <p:nvSpPr>
          <p:cNvPr id="93" name="Google Shape;93;p4"/>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0"/>
          <p:cNvSpPr txBox="1"/>
          <p:nvPr>
            <p:ph type="ctrTitle"/>
          </p:nvPr>
        </p:nvSpPr>
        <p:spPr>
          <a:xfrm>
            <a:off x="946404" y="758952"/>
            <a:ext cx="7063740" cy="3058136"/>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lt1"/>
              </a:buClr>
              <a:buSzPts val="4800"/>
              <a:buFont typeface="Century Schoolbook"/>
              <a:buNone/>
            </a:pPr>
            <a:r>
              <a:rPr lang="en-US" sz="4800"/>
              <a:t>Laptop computers</a:t>
            </a:r>
            <a:endParaRPr b="1" sz="48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1"/>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Laptop Computers</a:t>
            </a:r>
            <a:endParaRPr b="0"/>
          </a:p>
        </p:txBody>
      </p:sp>
      <p:sp>
        <p:nvSpPr>
          <p:cNvPr id="375" name="Google Shape;375;p41"/>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A laptop is a personal computer that can be </a:t>
            </a:r>
            <a:r>
              <a:rPr b="1" i="0" lang="en-US" sz="2400">
                <a:solidFill>
                  <a:srgbClr val="4E4E4E"/>
                </a:solidFill>
                <a:latin typeface="Source Sans Pro"/>
                <a:ea typeface="Source Sans Pro"/>
                <a:cs typeface="Source Sans Pro"/>
                <a:sym typeface="Source Sans Pro"/>
              </a:rPr>
              <a:t>easily moved</a:t>
            </a:r>
            <a:r>
              <a:rPr b="0" i="0" lang="en-US" sz="2400">
                <a:solidFill>
                  <a:srgbClr val="4E4E4E"/>
                </a:solidFill>
                <a:latin typeface="Source Sans Pro"/>
                <a:ea typeface="Source Sans Pro"/>
                <a:cs typeface="Source Sans Pro"/>
                <a:sym typeface="Source Sans Pro"/>
              </a:rPr>
              <a:t> and used in a variety of locations. Most laptops are designed to have all of the functionality of a desktop computer, which means they can generally run the same </a:t>
            </a:r>
            <a:r>
              <a:rPr b="1" i="0" lang="en-US" sz="2400">
                <a:solidFill>
                  <a:srgbClr val="4E4E4E"/>
                </a:solidFill>
                <a:latin typeface="Source Sans Pro"/>
                <a:ea typeface="Source Sans Pro"/>
                <a:cs typeface="Source Sans Pro"/>
                <a:sym typeface="Source Sans Pro"/>
              </a:rPr>
              <a:t>software</a:t>
            </a:r>
            <a:r>
              <a:rPr b="0" i="0" lang="en-US" sz="2400">
                <a:solidFill>
                  <a:srgbClr val="4E4E4E"/>
                </a:solidFill>
                <a:latin typeface="Source Sans Pro"/>
                <a:ea typeface="Source Sans Pro"/>
                <a:cs typeface="Source Sans Pro"/>
                <a:sym typeface="Source Sans Pro"/>
              </a:rPr>
              <a:t> and open the same types of </a:t>
            </a:r>
            <a:r>
              <a:rPr b="1" i="0" lang="en-US" sz="2400">
                <a:solidFill>
                  <a:srgbClr val="4E4E4E"/>
                </a:solidFill>
                <a:latin typeface="Source Sans Pro"/>
                <a:ea typeface="Source Sans Pro"/>
                <a:cs typeface="Source Sans Pro"/>
                <a:sym typeface="Source Sans Pro"/>
              </a:rPr>
              <a:t>files</a:t>
            </a:r>
            <a:r>
              <a:rPr b="0" i="0" lang="en-US" sz="2400">
                <a:solidFill>
                  <a:srgbClr val="4E4E4E"/>
                </a:solidFill>
                <a:latin typeface="Source Sans Pro"/>
                <a:ea typeface="Source Sans Pro"/>
                <a:cs typeface="Source Sans Pro"/>
                <a:sym typeface="Source Sans Pro"/>
              </a:rPr>
              <a:t>. However, laptops also tend to be more expensive than comparable desktop computers.</a:t>
            </a:r>
            <a:endParaRPr sz="2400"/>
          </a:p>
        </p:txBody>
      </p:sp>
      <p:sp>
        <p:nvSpPr>
          <p:cNvPr id="376" name="Google Shape;376;p41"/>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2"/>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Laptop Computers</a:t>
            </a:r>
            <a:endParaRPr b="0"/>
          </a:p>
        </p:txBody>
      </p:sp>
      <p:pic>
        <p:nvPicPr>
          <p:cNvPr id="382" name="Google Shape;382;p42" title="Computer Basics: Getting to Know Laptop Computers"/>
          <p:cNvPicPr preferRelativeResize="0"/>
          <p:nvPr/>
        </p:nvPicPr>
        <p:blipFill rotWithShape="1">
          <a:blip r:embed="rId3">
            <a:alphaModFix/>
          </a:blip>
          <a:srcRect b="0" l="0" r="0" t="0"/>
          <a:stretch/>
        </p:blipFill>
        <p:spPr>
          <a:xfrm>
            <a:off x="514351" y="1597544"/>
            <a:ext cx="7707422" cy="4335425"/>
          </a:xfrm>
          <a:prstGeom prst="rect">
            <a:avLst/>
          </a:prstGeom>
          <a:noFill/>
          <a:ln>
            <a:noFill/>
          </a:ln>
        </p:spPr>
      </p:pic>
      <p:sp>
        <p:nvSpPr>
          <p:cNvPr id="383" name="Google Shape;383;p42"/>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
                                        <p:tgtEl>
                                          <p:spTgt spid="3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43"/>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entury Schoolbook"/>
              <a:buNone/>
            </a:pPr>
            <a:r>
              <a:rPr lang="en-US"/>
              <a:t>Laptop vs Desktop</a:t>
            </a:r>
            <a:endParaRPr/>
          </a:p>
        </p:txBody>
      </p:sp>
      <p:sp>
        <p:nvSpPr>
          <p:cNvPr id="389" name="Google Shape;389;p43"/>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lnSpcReduction="10000"/>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Because laptops are designed for portability, there are some important differences between them and desktop computers. A laptop has an </a:t>
            </a:r>
            <a:r>
              <a:rPr b="1" i="0" lang="en-US" sz="2400">
                <a:solidFill>
                  <a:srgbClr val="4E4E4E"/>
                </a:solidFill>
                <a:latin typeface="Source Sans Pro"/>
                <a:ea typeface="Source Sans Pro"/>
                <a:cs typeface="Source Sans Pro"/>
                <a:sym typeface="Source Sans Pro"/>
              </a:rPr>
              <a:t>all-in-one design</a:t>
            </a:r>
            <a:r>
              <a:rPr b="0" i="0" lang="en-US" sz="2400">
                <a:solidFill>
                  <a:srgbClr val="4E4E4E"/>
                </a:solidFill>
                <a:latin typeface="Source Sans Pro"/>
                <a:ea typeface="Source Sans Pro"/>
                <a:cs typeface="Source Sans Pro"/>
                <a:sym typeface="Source Sans Pro"/>
              </a:rPr>
              <a:t>, with a built-in </a:t>
            </a:r>
            <a:r>
              <a:rPr b="1" i="0" lang="en-US" sz="2400">
                <a:solidFill>
                  <a:srgbClr val="4E4E4E"/>
                </a:solidFill>
                <a:latin typeface="Source Sans Pro"/>
                <a:ea typeface="Source Sans Pro"/>
                <a:cs typeface="Source Sans Pro"/>
                <a:sym typeface="Source Sans Pro"/>
              </a:rPr>
              <a:t>monitor</a:t>
            </a:r>
            <a:r>
              <a:rPr b="0" i="0"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keyboard</a:t>
            </a:r>
            <a:r>
              <a:rPr b="0" i="0"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touchpad</a:t>
            </a:r>
            <a:r>
              <a:rPr b="0" i="0" lang="en-US" sz="2400">
                <a:solidFill>
                  <a:srgbClr val="4E4E4E"/>
                </a:solidFill>
                <a:latin typeface="Source Sans Pro"/>
                <a:ea typeface="Source Sans Pro"/>
                <a:cs typeface="Source Sans Pro"/>
                <a:sym typeface="Source Sans Pro"/>
              </a:rPr>
              <a:t> (which replaces the mouse), and </a:t>
            </a:r>
            <a:r>
              <a:rPr b="1" i="0" lang="en-US" sz="2400">
                <a:solidFill>
                  <a:srgbClr val="4E4E4E"/>
                </a:solidFill>
                <a:latin typeface="Source Sans Pro"/>
                <a:ea typeface="Source Sans Pro"/>
                <a:cs typeface="Source Sans Pro"/>
                <a:sym typeface="Source Sans Pro"/>
              </a:rPr>
              <a:t>speakers</a:t>
            </a:r>
            <a:r>
              <a:rPr b="0" i="0" lang="en-US" sz="2400">
                <a:solidFill>
                  <a:srgbClr val="4E4E4E"/>
                </a:solidFill>
                <a:latin typeface="Source Sans Pro"/>
                <a:ea typeface="Source Sans Pro"/>
                <a:cs typeface="Source Sans Pro"/>
                <a:sym typeface="Source Sans Pro"/>
              </a:rPr>
              <a:t>. This means it is fully functional, even when no peripherals are connected. A laptop is also quicker to set up, and there are fewer cables to get in the way.</a:t>
            </a:r>
            <a:endParaRPr/>
          </a:p>
          <a:p>
            <a:pPr indent="-182880" lvl="0" marL="182880" rtl="0" algn="just">
              <a:lnSpc>
                <a:spcPct val="95000"/>
              </a:lnSpc>
              <a:spcBef>
                <a:spcPts val="1600"/>
              </a:spcBef>
              <a:spcAft>
                <a:spcPts val="0"/>
              </a:spcAft>
              <a:buSzPts val="1920"/>
              <a:buChar char="•"/>
            </a:pPr>
            <a:r>
              <a:rPr b="0" i="0" lang="en-US" sz="2400">
                <a:solidFill>
                  <a:srgbClr val="4E4E4E"/>
                </a:solidFill>
                <a:latin typeface="Source Sans Pro"/>
                <a:ea typeface="Source Sans Pro"/>
                <a:cs typeface="Source Sans Pro"/>
                <a:sym typeface="Source Sans Pro"/>
              </a:rPr>
              <a:t>You'll also have to the option to connect a regular mouse, larger monitor, and other peripherals. This basically </a:t>
            </a:r>
            <a:r>
              <a:rPr b="1" i="0" lang="en-US" sz="2400">
                <a:solidFill>
                  <a:srgbClr val="4E4E4E"/>
                </a:solidFill>
                <a:latin typeface="Source Sans Pro"/>
                <a:ea typeface="Source Sans Pro"/>
                <a:cs typeface="Source Sans Pro"/>
                <a:sym typeface="Source Sans Pro"/>
              </a:rPr>
              <a:t>turns your laptop into a desktop computer</a:t>
            </a:r>
            <a:r>
              <a:rPr b="0" i="0" lang="en-US" sz="2400">
                <a:solidFill>
                  <a:srgbClr val="4E4E4E"/>
                </a:solidFill>
                <a:latin typeface="Source Sans Pro"/>
                <a:ea typeface="Source Sans Pro"/>
                <a:cs typeface="Source Sans Pro"/>
                <a:sym typeface="Source Sans Pro"/>
              </a:rPr>
              <a:t>, with one main difference: You can easily disconnect the peripherals and take the laptop with you wherever you go.</a:t>
            </a:r>
            <a:endParaRPr/>
          </a:p>
          <a:p>
            <a:pPr indent="-60959" lvl="0" marL="182880" rtl="0" algn="just">
              <a:lnSpc>
                <a:spcPct val="95000"/>
              </a:lnSpc>
              <a:spcBef>
                <a:spcPts val="1600"/>
              </a:spcBef>
              <a:spcAft>
                <a:spcPts val="0"/>
              </a:spcAft>
              <a:buSzPts val="1920"/>
              <a:buNone/>
            </a:pPr>
            <a:r>
              <a:t/>
            </a:r>
            <a:endParaRPr sz="2400"/>
          </a:p>
        </p:txBody>
      </p:sp>
      <p:sp>
        <p:nvSpPr>
          <p:cNvPr id="390" name="Google Shape;390;p43"/>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4"/>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entury Schoolbook"/>
              <a:buNone/>
            </a:pPr>
            <a:r>
              <a:rPr lang="en-US"/>
              <a:t>Laptop vs Desktop</a:t>
            </a:r>
            <a:endParaRPr/>
          </a:p>
        </p:txBody>
      </p:sp>
      <p:sp>
        <p:nvSpPr>
          <p:cNvPr id="396" name="Google Shape;396;p44"/>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fontScale="92500" lnSpcReduction="20000"/>
          </a:bodyPr>
          <a:lstStyle/>
          <a:p>
            <a:pPr indent="-182880" lvl="0" marL="182880" rtl="0" algn="just">
              <a:lnSpc>
                <a:spcPct val="95000"/>
              </a:lnSpc>
              <a:spcBef>
                <a:spcPts val="0"/>
              </a:spcBef>
              <a:spcAft>
                <a:spcPts val="0"/>
              </a:spcAft>
              <a:buSzPct val="80000"/>
              <a:buFont typeface="Arial"/>
              <a:buChar char="•"/>
            </a:pPr>
            <a:r>
              <a:rPr b="1" i="0" lang="en-US">
                <a:solidFill>
                  <a:srgbClr val="4E4E4E"/>
                </a:solidFill>
                <a:latin typeface="Arial"/>
                <a:ea typeface="Arial"/>
                <a:cs typeface="Arial"/>
                <a:sym typeface="Arial"/>
              </a:rPr>
              <a:t>Touchpad:</a:t>
            </a:r>
            <a:r>
              <a:rPr b="0" i="0" lang="en-US">
                <a:solidFill>
                  <a:srgbClr val="4E4E4E"/>
                </a:solidFill>
                <a:latin typeface="Arial"/>
                <a:ea typeface="Arial"/>
                <a:cs typeface="Arial"/>
                <a:sym typeface="Arial"/>
              </a:rPr>
              <a:t> A touchpad—also called a </a:t>
            </a:r>
            <a:r>
              <a:rPr b="1" i="0" lang="en-US">
                <a:solidFill>
                  <a:srgbClr val="4E4E4E"/>
                </a:solidFill>
                <a:latin typeface="Arial"/>
                <a:ea typeface="Arial"/>
                <a:cs typeface="Arial"/>
                <a:sym typeface="Arial"/>
              </a:rPr>
              <a:t>trackpad</a:t>
            </a:r>
            <a:r>
              <a:rPr b="0" i="0" lang="en-US">
                <a:solidFill>
                  <a:srgbClr val="4E4E4E"/>
                </a:solidFill>
                <a:latin typeface="Arial"/>
                <a:ea typeface="Arial"/>
                <a:cs typeface="Arial"/>
                <a:sym typeface="Arial"/>
              </a:rPr>
              <a:t>—is a touch-sensitive pad that lets you control the pointer by making a drawing motion with your finger.</a:t>
            </a:r>
            <a:endParaRPr/>
          </a:p>
          <a:p>
            <a:pPr indent="-182880" lvl="0" marL="182880" rtl="0" algn="just">
              <a:lnSpc>
                <a:spcPct val="95000"/>
              </a:lnSpc>
              <a:spcBef>
                <a:spcPts val="1600"/>
              </a:spcBef>
              <a:spcAft>
                <a:spcPts val="0"/>
              </a:spcAft>
              <a:buSzPct val="80000"/>
              <a:buFont typeface="Arial"/>
              <a:buChar char="•"/>
            </a:pPr>
            <a:r>
              <a:rPr b="1" i="0" lang="en-US">
                <a:solidFill>
                  <a:srgbClr val="4E4E4E"/>
                </a:solidFill>
                <a:latin typeface="Arial"/>
                <a:ea typeface="Arial"/>
                <a:cs typeface="Arial"/>
                <a:sym typeface="Arial"/>
              </a:rPr>
              <a:t>Battery:</a:t>
            </a:r>
            <a:r>
              <a:rPr b="0" i="0" lang="en-US">
                <a:solidFill>
                  <a:srgbClr val="4E4E4E"/>
                </a:solidFill>
                <a:latin typeface="Arial"/>
                <a:ea typeface="Arial"/>
                <a:cs typeface="Arial"/>
                <a:sym typeface="Arial"/>
              </a:rPr>
              <a:t> Every laptop has a battery, which allows you to use the laptop when it's not plugged in. Whenever you plug in the laptop, the battery </a:t>
            </a:r>
            <a:r>
              <a:rPr b="1" i="0" lang="en-US">
                <a:solidFill>
                  <a:srgbClr val="4E4E4E"/>
                </a:solidFill>
                <a:latin typeface="Arial"/>
                <a:ea typeface="Arial"/>
                <a:cs typeface="Arial"/>
                <a:sym typeface="Arial"/>
              </a:rPr>
              <a:t>recharges</a:t>
            </a:r>
            <a:r>
              <a:rPr b="0" i="0" lang="en-US">
                <a:solidFill>
                  <a:srgbClr val="4E4E4E"/>
                </a:solidFill>
                <a:latin typeface="Arial"/>
                <a:ea typeface="Arial"/>
                <a:cs typeface="Arial"/>
                <a:sym typeface="Arial"/>
              </a:rPr>
              <a:t>. Another benefit of having a battery is that it can provide </a:t>
            </a:r>
            <a:r>
              <a:rPr b="1" i="0" lang="en-US">
                <a:solidFill>
                  <a:srgbClr val="4E4E4E"/>
                </a:solidFill>
                <a:latin typeface="Arial"/>
                <a:ea typeface="Arial"/>
                <a:cs typeface="Arial"/>
                <a:sym typeface="Arial"/>
              </a:rPr>
              <a:t>backup power</a:t>
            </a:r>
            <a:r>
              <a:rPr b="0" i="0" lang="en-US">
                <a:solidFill>
                  <a:srgbClr val="4E4E4E"/>
                </a:solidFill>
                <a:latin typeface="Arial"/>
                <a:ea typeface="Arial"/>
                <a:cs typeface="Arial"/>
                <a:sym typeface="Arial"/>
              </a:rPr>
              <a:t> to the laptop if the power goes out.</a:t>
            </a:r>
            <a:endParaRPr/>
          </a:p>
          <a:p>
            <a:pPr indent="-182880" lvl="0" marL="182880" rtl="0" algn="just">
              <a:lnSpc>
                <a:spcPct val="95000"/>
              </a:lnSpc>
              <a:spcBef>
                <a:spcPts val="1600"/>
              </a:spcBef>
              <a:spcAft>
                <a:spcPts val="0"/>
              </a:spcAft>
              <a:buSzPct val="80000"/>
              <a:buFont typeface="Arial"/>
              <a:buChar char="•"/>
            </a:pPr>
            <a:r>
              <a:rPr b="1" i="0" lang="en-US">
                <a:solidFill>
                  <a:srgbClr val="4E4E4E"/>
                </a:solidFill>
                <a:latin typeface="Arial"/>
                <a:ea typeface="Arial"/>
                <a:cs typeface="Arial"/>
                <a:sym typeface="Arial"/>
              </a:rPr>
              <a:t>AC adapter:</a:t>
            </a:r>
            <a:r>
              <a:rPr b="0" i="0" lang="en-US">
                <a:solidFill>
                  <a:srgbClr val="4E4E4E"/>
                </a:solidFill>
                <a:latin typeface="Arial"/>
                <a:ea typeface="Arial"/>
                <a:cs typeface="Arial"/>
                <a:sym typeface="Arial"/>
              </a:rPr>
              <a:t> A laptop usually has a specialized power cable called an </a:t>
            </a:r>
            <a:r>
              <a:rPr b="1" i="0" lang="en-US">
                <a:solidFill>
                  <a:srgbClr val="4E4E4E"/>
                </a:solidFill>
                <a:latin typeface="Arial"/>
                <a:ea typeface="Arial"/>
                <a:cs typeface="Arial"/>
                <a:sym typeface="Arial"/>
              </a:rPr>
              <a:t>AC adapter</a:t>
            </a:r>
            <a:r>
              <a:rPr b="0" i="0" lang="en-US">
                <a:solidFill>
                  <a:srgbClr val="4E4E4E"/>
                </a:solidFill>
                <a:latin typeface="Arial"/>
                <a:ea typeface="Arial"/>
                <a:cs typeface="Arial"/>
                <a:sym typeface="Arial"/>
              </a:rPr>
              <a:t>, which is designed to be used with that specific type of laptop.</a:t>
            </a:r>
            <a:endParaRPr/>
          </a:p>
          <a:p>
            <a:pPr indent="-182880" lvl="0" marL="182880" rtl="0" algn="just">
              <a:lnSpc>
                <a:spcPct val="95000"/>
              </a:lnSpc>
              <a:spcBef>
                <a:spcPts val="1600"/>
              </a:spcBef>
              <a:spcAft>
                <a:spcPts val="0"/>
              </a:spcAft>
              <a:buSzPct val="80000"/>
              <a:buFont typeface="Arial"/>
              <a:buChar char="•"/>
            </a:pPr>
            <a:r>
              <a:rPr b="1" i="0" lang="en-US">
                <a:solidFill>
                  <a:srgbClr val="4E4E4E"/>
                </a:solidFill>
                <a:latin typeface="Arial"/>
                <a:ea typeface="Arial"/>
                <a:cs typeface="Arial"/>
                <a:sym typeface="Arial"/>
              </a:rPr>
              <a:t>Ports:</a:t>
            </a:r>
            <a:r>
              <a:rPr b="0" i="0" lang="en-US">
                <a:solidFill>
                  <a:srgbClr val="4E4E4E"/>
                </a:solidFill>
                <a:latin typeface="Arial"/>
                <a:ea typeface="Arial"/>
                <a:cs typeface="Arial"/>
                <a:sym typeface="Arial"/>
              </a:rPr>
              <a:t> Most laptops have the same types of ports found on desktop computers (such as </a:t>
            </a:r>
            <a:r>
              <a:rPr b="1" i="0" lang="en-US">
                <a:solidFill>
                  <a:srgbClr val="4E4E4E"/>
                </a:solidFill>
                <a:latin typeface="Arial"/>
                <a:ea typeface="Arial"/>
                <a:cs typeface="Arial"/>
                <a:sym typeface="Arial"/>
              </a:rPr>
              <a:t>USB</a:t>
            </a:r>
            <a:r>
              <a:rPr b="0" i="0" lang="en-US">
                <a:solidFill>
                  <a:srgbClr val="4E4E4E"/>
                </a:solidFill>
                <a:latin typeface="Arial"/>
                <a:ea typeface="Arial"/>
                <a:cs typeface="Arial"/>
                <a:sym typeface="Arial"/>
              </a:rPr>
              <a:t>), although they usually have </a:t>
            </a:r>
            <a:r>
              <a:rPr b="1" i="0" lang="en-US">
                <a:solidFill>
                  <a:srgbClr val="4E4E4E"/>
                </a:solidFill>
                <a:latin typeface="Arial"/>
                <a:ea typeface="Arial"/>
                <a:cs typeface="Arial"/>
                <a:sym typeface="Arial"/>
              </a:rPr>
              <a:t>fewer ports</a:t>
            </a:r>
            <a:r>
              <a:rPr b="0" i="0" lang="en-US">
                <a:solidFill>
                  <a:srgbClr val="4E4E4E"/>
                </a:solidFill>
                <a:latin typeface="Arial"/>
                <a:ea typeface="Arial"/>
                <a:cs typeface="Arial"/>
                <a:sym typeface="Arial"/>
              </a:rPr>
              <a:t> to save space. However, some ports may be different, and you may need an adapter in order to use them.</a:t>
            </a:r>
            <a:endParaRPr/>
          </a:p>
          <a:p>
            <a:pPr indent="-182880" lvl="0" marL="182880" rtl="0" algn="just">
              <a:lnSpc>
                <a:spcPct val="95000"/>
              </a:lnSpc>
              <a:spcBef>
                <a:spcPts val="1600"/>
              </a:spcBef>
              <a:spcAft>
                <a:spcPts val="0"/>
              </a:spcAft>
              <a:buSzPct val="80000"/>
              <a:buFont typeface="Arial"/>
              <a:buChar char="•"/>
            </a:pPr>
            <a:r>
              <a:rPr b="1" i="0" lang="en-US">
                <a:solidFill>
                  <a:srgbClr val="4E4E4E"/>
                </a:solidFill>
                <a:latin typeface="Arial"/>
                <a:ea typeface="Arial"/>
                <a:cs typeface="Arial"/>
                <a:sym typeface="Arial"/>
              </a:rPr>
              <a:t>Price</a:t>
            </a:r>
            <a:r>
              <a:rPr b="0" i="0" lang="en-US">
                <a:solidFill>
                  <a:srgbClr val="4E4E4E"/>
                </a:solidFill>
                <a:latin typeface="Arial"/>
                <a:ea typeface="Arial"/>
                <a:cs typeface="Arial"/>
                <a:sym typeface="Arial"/>
              </a:rPr>
              <a:t>: Generally speaking, laptops tend to be </a:t>
            </a:r>
            <a:r>
              <a:rPr b="1" i="0" lang="en-US">
                <a:solidFill>
                  <a:srgbClr val="4E4E4E"/>
                </a:solidFill>
                <a:latin typeface="Arial"/>
                <a:ea typeface="Arial"/>
                <a:cs typeface="Arial"/>
                <a:sym typeface="Arial"/>
              </a:rPr>
              <a:t>more expensive</a:t>
            </a:r>
            <a:r>
              <a:rPr b="0" i="0" lang="en-US">
                <a:solidFill>
                  <a:srgbClr val="4E4E4E"/>
                </a:solidFill>
                <a:latin typeface="Arial"/>
                <a:ea typeface="Arial"/>
                <a:cs typeface="Arial"/>
                <a:sym typeface="Arial"/>
              </a:rPr>
              <a:t> than a desktop computer with the same internal components. While you may find that some basic laptops cost less than desktop computers, these are usually much less powerful machines.</a:t>
            </a:r>
            <a:endParaRPr/>
          </a:p>
        </p:txBody>
      </p:sp>
      <p:sp>
        <p:nvSpPr>
          <p:cNvPr id="397" name="Google Shape;397;p44"/>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5"/>
          <p:cNvSpPr txBox="1"/>
          <p:nvPr>
            <p:ph type="ctrTitle"/>
          </p:nvPr>
        </p:nvSpPr>
        <p:spPr>
          <a:xfrm>
            <a:off x="946404" y="758952"/>
            <a:ext cx="7063740" cy="3058136"/>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lt1"/>
              </a:buClr>
              <a:buSzPts val="4800"/>
              <a:buFont typeface="Century Schoolbook"/>
              <a:buNone/>
            </a:pPr>
            <a:r>
              <a:rPr lang="en-US" sz="4800"/>
              <a:t>Mobile devices</a:t>
            </a:r>
            <a:endParaRPr b="1" sz="48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6"/>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entury Schoolbook"/>
              <a:buNone/>
            </a:pPr>
            <a:r>
              <a:rPr lang="en-US"/>
              <a:t>Mobile devices</a:t>
            </a:r>
            <a:endParaRPr/>
          </a:p>
        </p:txBody>
      </p:sp>
      <p:sp>
        <p:nvSpPr>
          <p:cNvPr id="408" name="Google Shape;408;p46"/>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Font typeface="Arial"/>
              <a:buChar char="•"/>
            </a:pPr>
            <a:r>
              <a:rPr b="0" i="0" lang="en-US" sz="2400">
                <a:solidFill>
                  <a:srgbClr val="4E4E4E"/>
                </a:solidFill>
                <a:latin typeface="Source Sans Pro"/>
                <a:ea typeface="Source Sans Pro"/>
                <a:cs typeface="Source Sans Pro"/>
                <a:sym typeface="Source Sans Pro"/>
              </a:rPr>
              <a:t>A mobile device is a general term for any type of </a:t>
            </a:r>
            <a:r>
              <a:rPr b="1" i="0" lang="en-US" sz="2400">
                <a:solidFill>
                  <a:srgbClr val="4E4E4E"/>
                </a:solidFill>
                <a:latin typeface="Source Sans Pro"/>
                <a:ea typeface="Source Sans Pro"/>
                <a:cs typeface="Source Sans Pro"/>
                <a:sym typeface="Source Sans Pro"/>
              </a:rPr>
              <a:t>handheld computer</a:t>
            </a:r>
            <a:r>
              <a:rPr b="0" i="0" lang="en-US" sz="2400">
                <a:solidFill>
                  <a:srgbClr val="4E4E4E"/>
                </a:solidFill>
                <a:latin typeface="Source Sans Pro"/>
                <a:ea typeface="Source Sans Pro"/>
                <a:cs typeface="Source Sans Pro"/>
                <a:sym typeface="Source Sans Pro"/>
              </a:rPr>
              <a:t>. These devices are designed to be extremely portable, and they can often fit in your hand. Some mobile devices—like </a:t>
            </a:r>
            <a:r>
              <a:rPr b="1" i="0" lang="en-US" sz="2400">
                <a:solidFill>
                  <a:srgbClr val="4E4E4E"/>
                </a:solidFill>
                <a:latin typeface="Source Sans Pro"/>
                <a:ea typeface="Source Sans Pro"/>
                <a:cs typeface="Source Sans Pro"/>
                <a:sym typeface="Source Sans Pro"/>
              </a:rPr>
              <a:t>tablets</a:t>
            </a:r>
            <a:r>
              <a:rPr b="0" i="0"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e-readers</a:t>
            </a:r>
            <a:r>
              <a:rPr b="0" i="0" lang="en-US" sz="2400">
                <a:solidFill>
                  <a:srgbClr val="4E4E4E"/>
                </a:solidFill>
                <a:latin typeface="Source Sans Pro"/>
                <a:ea typeface="Source Sans Pro"/>
                <a:cs typeface="Source Sans Pro"/>
                <a:sym typeface="Source Sans Pro"/>
              </a:rPr>
              <a:t>, and </a:t>
            </a:r>
            <a:r>
              <a:rPr b="1" i="0" lang="en-US" sz="2400">
                <a:solidFill>
                  <a:srgbClr val="4E4E4E"/>
                </a:solidFill>
                <a:latin typeface="Source Sans Pro"/>
                <a:ea typeface="Source Sans Pro"/>
                <a:cs typeface="Source Sans Pro"/>
                <a:sym typeface="Source Sans Pro"/>
              </a:rPr>
              <a:t>smartphones</a:t>
            </a:r>
            <a:r>
              <a:rPr b="0" i="0" lang="en-US" sz="2400">
                <a:solidFill>
                  <a:srgbClr val="4E4E4E"/>
                </a:solidFill>
                <a:latin typeface="Source Sans Pro"/>
                <a:ea typeface="Source Sans Pro"/>
                <a:cs typeface="Source Sans Pro"/>
                <a:sym typeface="Source Sans Pro"/>
              </a:rPr>
              <a:t>—are powerful enough to do many of the same things you can do with a desktop or laptop computer.</a:t>
            </a:r>
            <a:endParaRPr b="0" i="0" sz="2400">
              <a:solidFill>
                <a:srgbClr val="4E4E4E"/>
              </a:solidFill>
              <a:latin typeface="Arial"/>
              <a:ea typeface="Arial"/>
              <a:cs typeface="Arial"/>
              <a:sym typeface="Arial"/>
            </a:endParaRPr>
          </a:p>
        </p:txBody>
      </p:sp>
      <p:sp>
        <p:nvSpPr>
          <p:cNvPr id="409" name="Google Shape;409;p46"/>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47"/>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Tablet computers</a:t>
            </a:r>
            <a:endParaRPr/>
          </a:p>
        </p:txBody>
      </p:sp>
      <p:sp>
        <p:nvSpPr>
          <p:cNvPr id="415" name="Google Shape;415;p47"/>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Like laptops, </a:t>
            </a:r>
            <a:r>
              <a:rPr b="1" i="0" lang="en-US" sz="2400">
                <a:solidFill>
                  <a:srgbClr val="4E4E4E"/>
                </a:solidFill>
                <a:latin typeface="Source Sans Pro"/>
                <a:ea typeface="Source Sans Pro"/>
                <a:cs typeface="Source Sans Pro"/>
                <a:sym typeface="Source Sans Pro"/>
              </a:rPr>
              <a:t>tablet computers</a:t>
            </a:r>
            <a:r>
              <a:rPr b="0" i="0" lang="en-US" sz="2400">
                <a:solidFill>
                  <a:srgbClr val="4E4E4E"/>
                </a:solidFill>
                <a:latin typeface="Source Sans Pro"/>
                <a:ea typeface="Source Sans Pro"/>
                <a:cs typeface="Source Sans Pro"/>
                <a:sym typeface="Source Sans Pro"/>
              </a:rPr>
              <a:t> are designed to be portable. However, they provide a different computing experience. The most obvious difference is that tablet computers don't have keyboards or touchpads. Instead, the entire screen is touch-sensitive, allowing you to type on a </a:t>
            </a:r>
            <a:r>
              <a:rPr b="1" i="0" lang="en-US" sz="2400">
                <a:solidFill>
                  <a:srgbClr val="4E4E4E"/>
                </a:solidFill>
                <a:latin typeface="Source Sans Pro"/>
                <a:ea typeface="Source Sans Pro"/>
                <a:cs typeface="Source Sans Pro"/>
                <a:sym typeface="Source Sans Pro"/>
              </a:rPr>
              <a:t>virtual keyboard</a:t>
            </a:r>
            <a:r>
              <a:rPr b="0" i="0" lang="en-US" sz="2400">
                <a:solidFill>
                  <a:srgbClr val="4E4E4E"/>
                </a:solidFill>
                <a:latin typeface="Source Sans Pro"/>
                <a:ea typeface="Source Sans Pro"/>
                <a:cs typeface="Source Sans Pro"/>
                <a:sym typeface="Source Sans Pro"/>
              </a:rPr>
              <a:t> and use your finger as a mouse pointer.</a:t>
            </a:r>
            <a:endParaRPr sz="2400"/>
          </a:p>
        </p:txBody>
      </p:sp>
      <p:pic>
        <p:nvPicPr>
          <p:cNvPr descr="image of iPad" id="416" name="Google Shape;416;p47"/>
          <p:cNvPicPr preferRelativeResize="0"/>
          <p:nvPr/>
        </p:nvPicPr>
        <p:blipFill rotWithShape="1">
          <a:blip r:embed="rId3">
            <a:alphaModFix/>
          </a:blip>
          <a:srcRect b="0" l="0" r="0" t="0"/>
          <a:stretch/>
        </p:blipFill>
        <p:spPr>
          <a:xfrm>
            <a:off x="3325411" y="3432660"/>
            <a:ext cx="2493178" cy="2907706"/>
          </a:xfrm>
          <a:prstGeom prst="rect">
            <a:avLst/>
          </a:prstGeom>
          <a:noFill/>
          <a:ln>
            <a:noFill/>
          </a:ln>
        </p:spPr>
      </p:pic>
      <p:sp>
        <p:nvSpPr>
          <p:cNvPr id="417" name="Google Shape;417;p47"/>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8"/>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Tablet computers</a:t>
            </a:r>
            <a:endParaRPr/>
          </a:p>
        </p:txBody>
      </p:sp>
      <p:sp>
        <p:nvSpPr>
          <p:cNvPr id="423" name="Google Shape;423;p48"/>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Tablet computers can't necessarily do everything traditional computers can do. For many people, a traditional computer like a </a:t>
            </a:r>
            <a:r>
              <a:rPr b="1" i="0" lang="en-US" sz="2400">
                <a:solidFill>
                  <a:srgbClr val="4E4E4E"/>
                </a:solidFill>
                <a:latin typeface="Source Sans Pro"/>
                <a:ea typeface="Source Sans Pro"/>
                <a:cs typeface="Source Sans Pro"/>
                <a:sym typeface="Source Sans Pro"/>
              </a:rPr>
              <a:t>desktop</a:t>
            </a:r>
            <a:r>
              <a:rPr b="0" i="0" lang="en-US" sz="2400">
                <a:solidFill>
                  <a:srgbClr val="4E4E4E"/>
                </a:solidFill>
                <a:latin typeface="Source Sans Pro"/>
                <a:ea typeface="Source Sans Pro"/>
                <a:cs typeface="Source Sans Pro"/>
                <a:sym typeface="Source Sans Pro"/>
              </a:rPr>
              <a:t> or </a:t>
            </a:r>
            <a:r>
              <a:rPr b="1" i="0" lang="en-US" sz="2400">
                <a:solidFill>
                  <a:srgbClr val="4E4E4E"/>
                </a:solidFill>
                <a:latin typeface="Source Sans Pro"/>
                <a:ea typeface="Source Sans Pro"/>
                <a:cs typeface="Source Sans Pro"/>
                <a:sym typeface="Source Sans Pro"/>
              </a:rPr>
              <a:t>laptop</a:t>
            </a:r>
            <a:r>
              <a:rPr b="0" i="0" lang="en-US" sz="2400">
                <a:solidFill>
                  <a:srgbClr val="4E4E4E"/>
                </a:solidFill>
                <a:latin typeface="Source Sans Pro"/>
                <a:ea typeface="Source Sans Pro"/>
                <a:cs typeface="Source Sans Pro"/>
                <a:sym typeface="Source Sans Pro"/>
              </a:rPr>
              <a:t> is still needed in order to use some programs. However, the convenience of a tablet computer means it may be ideal as a </a:t>
            </a:r>
            <a:r>
              <a:rPr b="1" i="0" lang="en-US" sz="2400">
                <a:solidFill>
                  <a:srgbClr val="4E4E4E"/>
                </a:solidFill>
                <a:latin typeface="Source Sans Pro"/>
                <a:ea typeface="Source Sans Pro"/>
                <a:cs typeface="Source Sans Pro"/>
                <a:sym typeface="Source Sans Pro"/>
              </a:rPr>
              <a:t>second computer</a:t>
            </a:r>
            <a:r>
              <a:rPr b="0" i="0" lang="en-US" sz="2400">
                <a:solidFill>
                  <a:srgbClr val="4E4E4E"/>
                </a:solidFill>
                <a:latin typeface="Source Sans Pro"/>
                <a:ea typeface="Source Sans Pro"/>
                <a:cs typeface="Source Sans Pro"/>
                <a:sym typeface="Source Sans Pro"/>
              </a:rPr>
              <a:t>.</a:t>
            </a:r>
            <a:endParaRPr sz="2400"/>
          </a:p>
        </p:txBody>
      </p:sp>
      <p:sp>
        <p:nvSpPr>
          <p:cNvPr id="424" name="Google Shape;424;p48"/>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pic>
        <p:nvPicPr>
          <p:cNvPr descr="image of iPad" id="425" name="Google Shape;425;p48"/>
          <p:cNvPicPr preferRelativeResize="0"/>
          <p:nvPr/>
        </p:nvPicPr>
        <p:blipFill rotWithShape="1">
          <a:blip r:embed="rId3">
            <a:alphaModFix/>
          </a:blip>
          <a:srcRect b="0" l="0" r="0" t="0"/>
          <a:stretch/>
        </p:blipFill>
        <p:spPr>
          <a:xfrm>
            <a:off x="3325411" y="3432660"/>
            <a:ext cx="2493178" cy="290770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9"/>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E-readers</a:t>
            </a:r>
            <a:endParaRPr/>
          </a:p>
        </p:txBody>
      </p:sp>
      <p:sp>
        <p:nvSpPr>
          <p:cNvPr id="431" name="Google Shape;431;p49"/>
          <p:cNvSpPr txBox="1"/>
          <p:nvPr>
            <p:ph idx="1" type="body"/>
          </p:nvPr>
        </p:nvSpPr>
        <p:spPr>
          <a:xfrm>
            <a:off x="514351" y="1240221"/>
            <a:ext cx="4908254" cy="4298113"/>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1" i="0" lang="en-US" sz="2400">
                <a:solidFill>
                  <a:srgbClr val="4E4E4E"/>
                </a:solidFill>
                <a:latin typeface="Source Sans Pro"/>
                <a:ea typeface="Source Sans Pro"/>
                <a:cs typeface="Source Sans Pro"/>
                <a:sym typeface="Source Sans Pro"/>
              </a:rPr>
              <a:t>E-book readers</a:t>
            </a:r>
            <a:r>
              <a:rPr b="0" i="0" lang="en-US" sz="2400">
                <a:solidFill>
                  <a:srgbClr val="4E4E4E"/>
                </a:solidFill>
                <a:latin typeface="Source Sans Pro"/>
                <a:ea typeface="Source Sans Pro"/>
                <a:cs typeface="Source Sans Pro"/>
                <a:sym typeface="Source Sans Pro"/>
              </a:rPr>
              <a:t>—also called </a:t>
            </a:r>
            <a:r>
              <a:rPr b="1" i="0" lang="en-US" sz="2400">
                <a:solidFill>
                  <a:srgbClr val="4E4E4E"/>
                </a:solidFill>
                <a:latin typeface="Source Sans Pro"/>
                <a:ea typeface="Source Sans Pro"/>
                <a:cs typeface="Source Sans Pro"/>
                <a:sym typeface="Source Sans Pro"/>
              </a:rPr>
              <a:t>e-readers</a:t>
            </a:r>
            <a:r>
              <a:rPr b="0" i="0" lang="en-US" sz="2400">
                <a:solidFill>
                  <a:srgbClr val="4E4E4E"/>
                </a:solidFill>
                <a:latin typeface="Source Sans Pro"/>
                <a:ea typeface="Source Sans Pro"/>
                <a:cs typeface="Source Sans Pro"/>
                <a:sym typeface="Source Sans Pro"/>
              </a:rPr>
              <a:t>—are similar to tablet computers, except they are mainly designed for reading </a:t>
            </a:r>
            <a:r>
              <a:rPr b="1" i="0" lang="en-US" sz="2400">
                <a:solidFill>
                  <a:srgbClr val="4E4E4E"/>
                </a:solidFill>
                <a:latin typeface="Source Sans Pro"/>
                <a:ea typeface="Source Sans Pro"/>
                <a:cs typeface="Source Sans Pro"/>
                <a:sym typeface="Source Sans Pro"/>
              </a:rPr>
              <a:t>e-books. </a:t>
            </a:r>
            <a:r>
              <a:rPr b="0" i="0" lang="en-US" sz="2400">
                <a:solidFill>
                  <a:srgbClr val="4E4E4E"/>
                </a:solidFill>
                <a:latin typeface="Source Sans Pro"/>
                <a:ea typeface="Source Sans Pro"/>
                <a:cs typeface="Source Sans Pro"/>
                <a:sym typeface="Source Sans Pro"/>
              </a:rPr>
              <a:t>Notable examples include the </a:t>
            </a:r>
            <a:r>
              <a:rPr b="1" i="0" lang="en-US" sz="2400">
                <a:solidFill>
                  <a:srgbClr val="4E4E4E"/>
                </a:solidFill>
                <a:latin typeface="Source Sans Pro"/>
                <a:ea typeface="Source Sans Pro"/>
                <a:cs typeface="Source Sans Pro"/>
                <a:sym typeface="Source Sans Pro"/>
              </a:rPr>
              <a:t>Amazon Kindle</a:t>
            </a:r>
            <a:r>
              <a:rPr b="0" i="0"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Barnes &amp; Noble Nook</a:t>
            </a:r>
            <a:r>
              <a:rPr b="0" i="0" lang="en-US" sz="2400">
                <a:solidFill>
                  <a:srgbClr val="4E4E4E"/>
                </a:solidFill>
                <a:latin typeface="Source Sans Pro"/>
                <a:ea typeface="Source Sans Pro"/>
                <a:cs typeface="Source Sans Pro"/>
                <a:sym typeface="Source Sans Pro"/>
              </a:rPr>
              <a:t>, and</a:t>
            </a:r>
            <a:r>
              <a:rPr b="1" i="0" lang="en-US" sz="2400">
                <a:solidFill>
                  <a:srgbClr val="4E4E4E"/>
                </a:solidFill>
                <a:latin typeface="Source Sans Pro"/>
                <a:ea typeface="Source Sans Pro"/>
                <a:cs typeface="Source Sans Pro"/>
                <a:sym typeface="Source Sans Pro"/>
              </a:rPr>
              <a:t> Kobo</a:t>
            </a:r>
            <a:r>
              <a:rPr b="0" i="0" lang="en-US" sz="2400">
                <a:solidFill>
                  <a:srgbClr val="4E4E4E"/>
                </a:solidFill>
                <a:latin typeface="Source Sans Pro"/>
                <a:ea typeface="Source Sans Pro"/>
                <a:cs typeface="Source Sans Pro"/>
                <a:sym typeface="Source Sans Pro"/>
              </a:rPr>
              <a:t>. Most e-readers use an </a:t>
            </a:r>
            <a:r>
              <a:rPr b="1" i="0" lang="en-US" sz="2400">
                <a:solidFill>
                  <a:srgbClr val="4E4E4E"/>
                </a:solidFill>
                <a:latin typeface="Source Sans Pro"/>
                <a:ea typeface="Source Sans Pro"/>
                <a:cs typeface="Source Sans Pro"/>
                <a:sym typeface="Source Sans Pro"/>
              </a:rPr>
              <a:t>e-ink</a:t>
            </a:r>
            <a:r>
              <a:rPr b="0" i="0" lang="en-US" sz="2400">
                <a:solidFill>
                  <a:srgbClr val="4E4E4E"/>
                </a:solidFill>
                <a:latin typeface="Source Sans Pro"/>
                <a:ea typeface="Source Sans Pro"/>
                <a:cs typeface="Source Sans Pro"/>
                <a:sym typeface="Source Sans Pro"/>
              </a:rPr>
              <a:t> display, which is easier to read than a traditional computer display. You can even read in bright sunlight, just like if you were reading a regular book.</a:t>
            </a:r>
            <a:endParaRPr sz="2400"/>
          </a:p>
        </p:txBody>
      </p:sp>
      <p:pic>
        <p:nvPicPr>
          <p:cNvPr descr="a Kindle e-reader" id="432" name="Google Shape;432;p49"/>
          <p:cNvPicPr preferRelativeResize="0"/>
          <p:nvPr/>
        </p:nvPicPr>
        <p:blipFill rotWithShape="1">
          <a:blip r:embed="rId3">
            <a:alphaModFix/>
          </a:blip>
          <a:srcRect b="0" l="0" r="0" t="0"/>
          <a:stretch/>
        </p:blipFill>
        <p:spPr>
          <a:xfrm>
            <a:off x="5524942" y="1408281"/>
            <a:ext cx="2857500" cy="3857625"/>
          </a:xfrm>
          <a:prstGeom prst="rect">
            <a:avLst/>
          </a:prstGeom>
          <a:noFill/>
          <a:ln>
            <a:noFill/>
          </a:ln>
        </p:spPr>
      </p:pic>
      <p:sp>
        <p:nvSpPr>
          <p:cNvPr id="433" name="Google Shape;433;p49"/>
          <p:cNvSpPr txBox="1"/>
          <p:nvPr/>
        </p:nvSpPr>
        <p:spPr>
          <a:xfrm>
            <a:off x="690453" y="5602132"/>
            <a:ext cx="7536064" cy="646331"/>
          </a:xfrm>
          <a:prstGeom prst="rect">
            <a:avLst/>
          </a:prstGeom>
          <a:solidFill>
            <a:schemeClr val="accent1"/>
          </a:solidFill>
          <a:ln cap="flat" cmpd="sng" w="17125">
            <a:solidFill>
              <a:srgbClr val="F9F9F9">
                <a:alpha val="94901"/>
              </a:srgbClr>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a:solidFill>
                  <a:schemeClr val="lt1"/>
                </a:solidFill>
                <a:latin typeface="Source Sans Pro"/>
                <a:ea typeface="Source Sans Pro"/>
                <a:cs typeface="Source Sans Pro"/>
                <a:sym typeface="Source Sans Pro"/>
              </a:rPr>
              <a:t>You don't need an e-reader to read e-books. They can also be read on </a:t>
            </a:r>
            <a:r>
              <a:rPr b="1" i="0" lang="en-US" sz="1800">
                <a:solidFill>
                  <a:schemeClr val="lt1"/>
                </a:solidFill>
                <a:latin typeface="Source Sans Pro"/>
                <a:ea typeface="Source Sans Pro"/>
                <a:cs typeface="Source Sans Pro"/>
                <a:sym typeface="Source Sans Pro"/>
              </a:rPr>
              <a:t>tablets</a:t>
            </a:r>
            <a:r>
              <a:rPr b="0" i="0" lang="en-US" sz="1800">
                <a:solidFill>
                  <a:schemeClr val="lt1"/>
                </a:solidFill>
                <a:latin typeface="Source Sans Pro"/>
                <a:ea typeface="Source Sans Pro"/>
                <a:cs typeface="Source Sans Pro"/>
                <a:sym typeface="Source Sans Pro"/>
              </a:rPr>
              <a:t>, </a:t>
            </a:r>
            <a:r>
              <a:rPr b="1" i="0" lang="en-US" sz="1800">
                <a:solidFill>
                  <a:schemeClr val="lt1"/>
                </a:solidFill>
                <a:latin typeface="Source Sans Pro"/>
                <a:ea typeface="Source Sans Pro"/>
                <a:cs typeface="Source Sans Pro"/>
                <a:sym typeface="Source Sans Pro"/>
              </a:rPr>
              <a:t>smartphones</a:t>
            </a:r>
            <a:r>
              <a:rPr b="0" i="0" lang="en-US" sz="1800">
                <a:solidFill>
                  <a:schemeClr val="lt1"/>
                </a:solidFill>
                <a:latin typeface="Source Sans Pro"/>
                <a:ea typeface="Source Sans Pro"/>
                <a:cs typeface="Source Sans Pro"/>
                <a:sym typeface="Source Sans Pro"/>
              </a:rPr>
              <a:t>, </a:t>
            </a:r>
            <a:r>
              <a:rPr b="1" i="0" lang="en-US" sz="1800">
                <a:solidFill>
                  <a:schemeClr val="lt1"/>
                </a:solidFill>
                <a:latin typeface="Source Sans Pro"/>
                <a:ea typeface="Source Sans Pro"/>
                <a:cs typeface="Source Sans Pro"/>
                <a:sym typeface="Source Sans Pro"/>
              </a:rPr>
              <a:t>laptops</a:t>
            </a:r>
            <a:r>
              <a:rPr b="0" i="0" lang="en-US" sz="1800">
                <a:solidFill>
                  <a:schemeClr val="lt1"/>
                </a:solidFill>
                <a:latin typeface="Source Sans Pro"/>
                <a:ea typeface="Source Sans Pro"/>
                <a:cs typeface="Source Sans Pro"/>
                <a:sym typeface="Source Sans Pro"/>
              </a:rPr>
              <a:t>, and </a:t>
            </a:r>
            <a:r>
              <a:rPr b="1" i="0" lang="en-US" sz="1800">
                <a:solidFill>
                  <a:schemeClr val="lt1"/>
                </a:solidFill>
                <a:latin typeface="Source Sans Pro"/>
                <a:ea typeface="Source Sans Pro"/>
                <a:cs typeface="Source Sans Pro"/>
                <a:sym typeface="Source Sans Pro"/>
              </a:rPr>
              <a:t>desktops</a:t>
            </a:r>
            <a:r>
              <a:rPr b="0" i="0" lang="en-US" sz="1800">
                <a:solidFill>
                  <a:schemeClr val="lt1"/>
                </a:solidFill>
                <a:latin typeface="Source Sans Pro"/>
                <a:ea typeface="Source Sans Pro"/>
                <a:cs typeface="Source Sans Pro"/>
                <a:sym typeface="Source Sans Pro"/>
              </a:rPr>
              <a:t>.</a:t>
            </a:r>
            <a:endParaRPr sz="1800">
              <a:solidFill>
                <a:schemeClr val="lt1"/>
              </a:solidFill>
              <a:latin typeface="Century Schoolbook"/>
              <a:ea typeface="Century Schoolbook"/>
              <a:cs typeface="Century Schoolbook"/>
              <a:sym typeface="Century Schoolbook"/>
            </a:endParaRPr>
          </a:p>
        </p:txBody>
      </p:sp>
      <p:sp>
        <p:nvSpPr>
          <p:cNvPr id="434" name="Google Shape;434;p49"/>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5"/>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Hardware Basics</a:t>
            </a:r>
            <a:endParaRPr/>
          </a:p>
        </p:txBody>
      </p:sp>
      <p:pic>
        <p:nvPicPr>
          <p:cNvPr id="99" name="Google Shape;99;p5" title="Computer Basics: Basic Parts of a Desktop Computer"/>
          <p:cNvPicPr preferRelativeResize="0"/>
          <p:nvPr/>
        </p:nvPicPr>
        <p:blipFill rotWithShape="1">
          <a:blip r:embed="rId3">
            <a:alphaModFix/>
          </a:blip>
          <a:srcRect b="0" l="0" r="0" t="0"/>
          <a:stretch/>
        </p:blipFill>
        <p:spPr>
          <a:xfrm>
            <a:off x="514351" y="1448688"/>
            <a:ext cx="7707425" cy="4335426"/>
          </a:xfrm>
          <a:prstGeom prst="rect">
            <a:avLst/>
          </a:prstGeom>
          <a:noFill/>
          <a:ln>
            <a:noFill/>
          </a:ln>
          <a:effectLst>
            <a:outerShdw blurRad="190500" rotWithShape="0" algn="tl">
              <a:srgbClr val="000000">
                <a:alpha val="69803"/>
              </a:srgbClr>
            </a:outerShdw>
          </a:effectLst>
        </p:spPr>
      </p:pic>
      <p:sp>
        <p:nvSpPr>
          <p:cNvPr id="100" name="Google Shape;100;p5"/>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0"/>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Smartphones </a:t>
            </a:r>
            <a:endParaRPr/>
          </a:p>
        </p:txBody>
      </p:sp>
      <p:sp>
        <p:nvSpPr>
          <p:cNvPr id="440" name="Google Shape;440;p50"/>
          <p:cNvSpPr txBox="1"/>
          <p:nvPr>
            <p:ph idx="1" type="body"/>
          </p:nvPr>
        </p:nvSpPr>
        <p:spPr>
          <a:xfrm>
            <a:off x="514351" y="1240221"/>
            <a:ext cx="4663705" cy="4931979"/>
          </a:xfrm>
          <a:prstGeom prst="rect">
            <a:avLst/>
          </a:prstGeom>
          <a:noFill/>
          <a:ln>
            <a:noFill/>
          </a:ln>
        </p:spPr>
        <p:txBody>
          <a:bodyPr anchorCtr="0" anchor="t" bIns="45700" lIns="91425" spcFirstLastPara="1" rIns="91425" wrap="square" tIns="45700">
            <a:no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A smartphone is a more powerful version of a traditional cell phone. In addition to the same basic features—phone calls, voicemail, text messaging—smartphones can </a:t>
            </a:r>
            <a:r>
              <a:rPr b="1" i="0" lang="en-US" sz="2400">
                <a:solidFill>
                  <a:srgbClr val="4E4E4E"/>
                </a:solidFill>
                <a:latin typeface="Source Sans Pro"/>
                <a:ea typeface="Source Sans Pro"/>
                <a:cs typeface="Source Sans Pro"/>
                <a:sym typeface="Source Sans Pro"/>
              </a:rPr>
              <a:t>connect to the Internet</a:t>
            </a:r>
            <a:r>
              <a:rPr b="0" i="0" lang="en-US" sz="2400">
                <a:solidFill>
                  <a:srgbClr val="4E4E4E"/>
                </a:solidFill>
                <a:latin typeface="Source Sans Pro"/>
                <a:ea typeface="Source Sans Pro"/>
                <a:cs typeface="Source Sans Pro"/>
                <a:sym typeface="Source Sans Pro"/>
              </a:rPr>
              <a:t> over Wi-Fi or a cellular network. This means you can use a smartphone for the same things you would normally do on a computer, such as checking your email, browsing the Web, or shopping online.</a:t>
            </a:r>
            <a:endParaRPr/>
          </a:p>
        </p:txBody>
      </p:sp>
      <p:pic>
        <p:nvPicPr>
          <p:cNvPr descr="Image of Android phone" id="441" name="Google Shape;441;p50"/>
          <p:cNvPicPr preferRelativeResize="0"/>
          <p:nvPr/>
        </p:nvPicPr>
        <p:blipFill rotWithShape="1">
          <a:blip r:embed="rId3">
            <a:alphaModFix/>
          </a:blip>
          <a:srcRect b="0" l="0" r="0" t="0"/>
          <a:stretch/>
        </p:blipFill>
        <p:spPr>
          <a:xfrm>
            <a:off x="5656096" y="1644047"/>
            <a:ext cx="2400300" cy="4124325"/>
          </a:xfrm>
          <a:prstGeom prst="rect">
            <a:avLst/>
          </a:prstGeom>
          <a:noFill/>
          <a:ln>
            <a:noFill/>
          </a:ln>
        </p:spPr>
      </p:pic>
      <p:sp>
        <p:nvSpPr>
          <p:cNvPr id="442" name="Google Shape;442;p50"/>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51"/>
          <p:cNvSpPr txBox="1"/>
          <p:nvPr>
            <p:ph type="title"/>
          </p:nvPr>
        </p:nvSpPr>
        <p:spPr>
          <a:xfrm>
            <a:off x="412531" y="3134714"/>
            <a:ext cx="7669923" cy="9144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Century Schoolbook"/>
              <a:buNone/>
            </a:pPr>
            <a:r>
              <a:rPr lang="en-US" sz="5400"/>
              <a:t>THE END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6"/>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Computer case</a:t>
            </a:r>
            <a:endParaRPr/>
          </a:p>
        </p:txBody>
      </p:sp>
      <p:sp>
        <p:nvSpPr>
          <p:cNvPr id="106" name="Google Shape;106;p6"/>
          <p:cNvSpPr txBox="1"/>
          <p:nvPr>
            <p:ph idx="1" type="body"/>
          </p:nvPr>
        </p:nvSpPr>
        <p:spPr>
          <a:xfrm>
            <a:off x="3157869" y="1240221"/>
            <a:ext cx="5152511"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600"/>
              <a:buChar char="•"/>
            </a:pPr>
            <a:r>
              <a:rPr b="0" i="0" lang="en-US">
                <a:solidFill>
                  <a:srgbClr val="4E4E4E"/>
                </a:solidFill>
                <a:latin typeface="Source Sans Pro"/>
                <a:ea typeface="Source Sans Pro"/>
                <a:cs typeface="Source Sans Pro"/>
                <a:sym typeface="Source Sans Pro"/>
              </a:rPr>
              <a:t>The </a:t>
            </a:r>
            <a:r>
              <a:rPr b="1" i="0" lang="en-US">
                <a:solidFill>
                  <a:srgbClr val="4E4E4E"/>
                </a:solidFill>
                <a:latin typeface="Source Sans Pro"/>
                <a:ea typeface="Source Sans Pro"/>
                <a:cs typeface="Source Sans Pro"/>
                <a:sym typeface="Source Sans Pro"/>
              </a:rPr>
              <a:t>computer case</a:t>
            </a:r>
            <a:r>
              <a:rPr b="0" i="0" lang="en-US">
                <a:solidFill>
                  <a:srgbClr val="4E4E4E"/>
                </a:solidFill>
                <a:latin typeface="Source Sans Pro"/>
                <a:ea typeface="Source Sans Pro"/>
                <a:cs typeface="Source Sans Pro"/>
                <a:sym typeface="Source Sans Pro"/>
              </a:rPr>
              <a:t> is the metal and plastic box that </a:t>
            </a:r>
            <a:r>
              <a:rPr b="1" i="0" lang="en-US">
                <a:solidFill>
                  <a:srgbClr val="4E4E4E"/>
                </a:solidFill>
                <a:latin typeface="Source Sans Pro"/>
                <a:ea typeface="Source Sans Pro"/>
                <a:cs typeface="Source Sans Pro"/>
                <a:sym typeface="Source Sans Pro"/>
              </a:rPr>
              <a:t>contains the main components</a:t>
            </a:r>
            <a:r>
              <a:rPr b="0" i="0" lang="en-US">
                <a:solidFill>
                  <a:srgbClr val="4E4E4E"/>
                </a:solidFill>
                <a:latin typeface="Source Sans Pro"/>
                <a:ea typeface="Source Sans Pro"/>
                <a:cs typeface="Source Sans Pro"/>
                <a:sym typeface="Source Sans Pro"/>
              </a:rPr>
              <a:t> of the computer, including the motherboard, central processing unit (CPU), and power supply. The front of the case usually has an </a:t>
            </a:r>
            <a:r>
              <a:rPr b="1" i="0" lang="en-US">
                <a:solidFill>
                  <a:srgbClr val="4E4E4E"/>
                </a:solidFill>
                <a:latin typeface="Source Sans Pro"/>
                <a:ea typeface="Source Sans Pro"/>
                <a:cs typeface="Source Sans Pro"/>
                <a:sym typeface="Source Sans Pro"/>
              </a:rPr>
              <a:t>On/Off button</a:t>
            </a:r>
            <a:r>
              <a:rPr b="0" i="0" lang="en-US">
                <a:solidFill>
                  <a:srgbClr val="4E4E4E"/>
                </a:solidFill>
                <a:latin typeface="Source Sans Pro"/>
                <a:ea typeface="Source Sans Pro"/>
                <a:cs typeface="Source Sans Pro"/>
                <a:sym typeface="Source Sans Pro"/>
              </a:rPr>
              <a:t> and</a:t>
            </a:r>
            <a:r>
              <a:rPr b="1" i="0" lang="en-US">
                <a:solidFill>
                  <a:srgbClr val="4E4E4E"/>
                </a:solidFill>
                <a:latin typeface="Source Sans Pro"/>
                <a:ea typeface="Source Sans Pro"/>
                <a:cs typeface="Source Sans Pro"/>
                <a:sym typeface="Source Sans Pro"/>
              </a:rPr>
              <a:t> </a:t>
            </a:r>
            <a:r>
              <a:rPr b="0" i="0" lang="en-US">
                <a:solidFill>
                  <a:srgbClr val="4E4E4E"/>
                </a:solidFill>
                <a:latin typeface="Source Sans Pro"/>
                <a:ea typeface="Source Sans Pro"/>
                <a:cs typeface="Source Sans Pro"/>
                <a:sym typeface="Source Sans Pro"/>
              </a:rPr>
              <a:t>one or more </a:t>
            </a:r>
            <a:r>
              <a:rPr b="1" i="0" lang="en-US">
                <a:solidFill>
                  <a:srgbClr val="4E4E4E"/>
                </a:solidFill>
                <a:latin typeface="Source Sans Pro"/>
                <a:ea typeface="Source Sans Pro"/>
                <a:cs typeface="Source Sans Pro"/>
                <a:sym typeface="Source Sans Pro"/>
              </a:rPr>
              <a:t>optical drives</a:t>
            </a:r>
            <a:r>
              <a:rPr b="0" i="0" lang="en-US">
                <a:solidFill>
                  <a:srgbClr val="4E4E4E"/>
                </a:solidFill>
                <a:latin typeface="Source Sans Pro"/>
                <a:ea typeface="Source Sans Pro"/>
                <a:cs typeface="Source Sans Pro"/>
                <a:sym typeface="Source Sans Pro"/>
              </a:rPr>
              <a:t>.</a:t>
            </a:r>
            <a:endParaRPr/>
          </a:p>
          <a:p>
            <a:pPr indent="-182880" lvl="0" marL="182880" rtl="0" algn="just">
              <a:lnSpc>
                <a:spcPct val="95000"/>
              </a:lnSpc>
              <a:spcBef>
                <a:spcPts val="1600"/>
              </a:spcBef>
              <a:spcAft>
                <a:spcPts val="0"/>
              </a:spcAft>
              <a:buSzPts val="1600"/>
              <a:buChar char="•"/>
            </a:pPr>
            <a:r>
              <a:rPr b="0" i="0" lang="en-US">
                <a:solidFill>
                  <a:srgbClr val="4E4E4E"/>
                </a:solidFill>
                <a:latin typeface="Source Sans Pro"/>
                <a:ea typeface="Source Sans Pro"/>
                <a:cs typeface="Source Sans Pro"/>
                <a:sym typeface="Source Sans Pro"/>
              </a:rPr>
              <a:t>Computer cases come in different shapes and sizes. A </a:t>
            </a:r>
            <a:r>
              <a:rPr b="1" i="0" lang="en-US">
                <a:solidFill>
                  <a:srgbClr val="4E4E4E"/>
                </a:solidFill>
                <a:latin typeface="Source Sans Pro"/>
                <a:ea typeface="Source Sans Pro"/>
                <a:cs typeface="Source Sans Pro"/>
                <a:sym typeface="Source Sans Pro"/>
              </a:rPr>
              <a:t>desktop case</a:t>
            </a:r>
            <a:r>
              <a:rPr b="0" i="0" lang="en-US">
                <a:solidFill>
                  <a:srgbClr val="4E4E4E"/>
                </a:solidFill>
                <a:latin typeface="Source Sans Pro"/>
                <a:ea typeface="Source Sans Pro"/>
                <a:cs typeface="Source Sans Pro"/>
                <a:sym typeface="Source Sans Pro"/>
              </a:rPr>
              <a:t> lies flat on a desk, and the monitor usually sits on top of it. A </a:t>
            </a:r>
            <a:r>
              <a:rPr b="1" i="0" lang="en-US">
                <a:solidFill>
                  <a:srgbClr val="4E4E4E"/>
                </a:solidFill>
                <a:latin typeface="Source Sans Pro"/>
                <a:ea typeface="Source Sans Pro"/>
                <a:cs typeface="Source Sans Pro"/>
                <a:sym typeface="Source Sans Pro"/>
              </a:rPr>
              <a:t>tower case</a:t>
            </a:r>
            <a:r>
              <a:rPr b="0" i="0" lang="en-US">
                <a:solidFill>
                  <a:srgbClr val="4E4E4E"/>
                </a:solidFill>
                <a:latin typeface="Source Sans Pro"/>
                <a:ea typeface="Source Sans Pro"/>
                <a:cs typeface="Source Sans Pro"/>
                <a:sym typeface="Source Sans Pro"/>
              </a:rPr>
              <a:t> is tall and sits next to the monitor or on the floor. </a:t>
            </a:r>
            <a:r>
              <a:rPr b="1" i="0" lang="en-US">
                <a:solidFill>
                  <a:srgbClr val="4E4E4E"/>
                </a:solidFill>
                <a:latin typeface="Source Sans Pro"/>
                <a:ea typeface="Source Sans Pro"/>
                <a:cs typeface="Source Sans Pro"/>
                <a:sym typeface="Source Sans Pro"/>
              </a:rPr>
              <a:t>All-in-one</a:t>
            </a:r>
            <a:r>
              <a:rPr b="0" i="0" lang="en-US">
                <a:solidFill>
                  <a:srgbClr val="4E4E4E"/>
                </a:solidFill>
                <a:latin typeface="Source Sans Pro"/>
                <a:ea typeface="Source Sans Pro"/>
                <a:cs typeface="Source Sans Pro"/>
                <a:sym typeface="Source Sans Pro"/>
              </a:rPr>
              <a:t> computers come with the internal components built into the monitor, which eliminates the need for a separate case.</a:t>
            </a:r>
            <a:endParaRPr/>
          </a:p>
        </p:txBody>
      </p:sp>
      <p:pic>
        <p:nvPicPr>
          <p:cNvPr descr="Desktop Computer Hp Elite 8300 intel G2020 4GB ram 500GB HDD" id="107" name="Google Shape;107;p6"/>
          <p:cNvPicPr preferRelativeResize="0"/>
          <p:nvPr/>
        </p:nvPicPr>
        <p:blipFill rotWithShape="1">
          <a:blip r:embed="rId3">
            <a:alphaModFix/>
          </a:blip>
          <a:srcRect b="1925" l="17950" r="18386" t="0"/>
          <a:stretch/>
        </p:blipFill>
        <p:spPr>
          <a:xfrm>
            <a:off x="425303" y="1671083"/>
            <a:ext cx="2490437" cy="3836581"/>
          </a:xfrm>
          <a:prstGeom prst="rect">
            <a:avLst/>
          </a:prstGeom>
          <a:noFill/>
          <a:ln>
            <a:noFill/>
          </a:ln>
          <a:effectLst>
            <a:outerShdw blurRad="292100" rotWithShape="0" algn="tl" dir="2700000" dist="139700">
              <a:srgbClr val="333333">
                <a:alpha val="64705"/>
              </a:srgbClr>
            </a:outerShdw>
          </a:effectLst>
        </p:spPr>
      </p:pic>
      <p:sp>
        <p:nvSpPr>
          <p:cNvPr id="108" name="Google Shape;108;p6"/>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7"/>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Monitor </a:t>
            </a:r>
            <a:endParaRPr/>
          </a:p>
        </p:txBody>
      </p:sp>
      <p:sp>
        <p:nvSpPr>
          <p:cNvPr id="114" name="Google Shape;114;p7"/>
          <p:cNvSpPr txBox="1"/>
          <p:nvPr>
            <p:ph idx="1" type="body"/>
          </p:nvPr>
        </p:nvSpPr>
        <p:spPr>
          <a:xfrm>
            <a:off x="3094073" y="1240221"/>
            <a:ext cx="5216307"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600"/>
              <a:buChar char="•"/>
            </a:pPr>
            <a:r>
              <a:rPr b="0" i="0" lang="en-US">
                <a:solidFill>
                  <a:srgbClr val="4E4E4E"/>
                </a:solidFill>
                <a:latin typeface="Source Sans Pro"/>
                <a:ea typeface="Source Sans Pro"/>
                <a:cs typeface="Source Sans Pro"/>
                <a:sym typeface="Source Sans Pro"/>
              </a:rPr>
              <a:t>The </a:t>
            </a:r>
            <a:r>
              <a:rPr b="1" i="0" lang="en-US">
                <a:solidFill>
                  <a:srgbClr val="4E4E4E"/>
                </a:solidFill>
                <a:latin typeface="Source Sans Pro"/>
                <a:ea typeface="Source Sans Pro"/>
                <a:cs typeface="Source Sans Pro"/>
                <a:sym typeface="Source Sans Pro"/>
              </a:rPr>
              <a:t>monitor</a:t>
            </a:r>
            <a:r>
              <a:rPr b="0" i="0" lang="en-US">
                <a:solidFill>
                  <a:srgbClr val="4E4E4E"/>
                </a:solidFill>
                <a:latin typeface="Source Sans Pro"/>
                <a:ea typeface="Source Sans Pro"/>
                <a:cs typeface="Source Sans Pro"/>
                <a:sym typeface="Source Sans Pro"/>
              </a:rPr>
              <a:t> works with a </a:t>
            </a:r>
            <a:r>
              <a:rPr b="1" i="0" lang="en-US">
                <a:solidFill>
                  <a:srgbClr val="4E4E4E"/>
                </a:solidFill>
                <a:latin typeface="Source Sans Pro"/>
                <a:ea typeface="Source Sans Pro"/>
                <a:cs typeface="Source Sans Pro"/>
                <a:sym typeface="Source Sans Pro"/>
              </a:rPr>
              <a:t>video card</a:t>
            </a:r>
            <a:r>
              <a:rPr b="0" i="0" lang="en-US">
                <a:solidFill>
                  <a:srgbClr val="4E4E4E"/>
                </a:solidFill>
                <a:latin typeface="Source Sans Pro"/>
                <a:ea typeface="Source Sans Pro"/>
                <a:cs typeface="Source Sans Pro"/>
                <a:sym typeface="Source Sans Pro"/>
              </a:rPr>
              <a:t>, located inside the computer case, to display images and text on the screen. Most monitors have </a:t>
            </a:r>
            <a:r>
              <a:rPr b="1" i="0" lang="en-US">
                <a:solidFill>
                  <a:srgbClr val="4E4E4E"/>
                </a:solidFill>
                <a:latin typeface="Source Sans Pro"/>
                <a:ea typeface="Source Sans Pro"/>
                <a:cs typeface="Source Sans Pro"/>
                <a:sym typeface="Source Sans Pro"/>
              </a:rPr>
              <a:t>control buttons</a:t>
            </a:r>
            <a:r>
              <a:rPr b="0" i="0" lang="en-US">
                <a:solidFill>
                  <a:srgbClr val="4E4E4E"/>
                </a:solidFill>
                <a:latin typeface="Source Sans Pro"/>
                <a:ea typeface="Source Sans Pro"/>
                <a:cs typeface="Source Sans Pro"/>
                <a:sym typeface="Source Sans Pro"/>
              </a:rPr>
              <a:t> that allow you to change your monitor's display settings, and some monitors also have built-in speakers.</a:t>
            </a:r>
            <a:endParaRPr/>
          </a:p>
          <a:p>
            <a:pPr indent="-182880" lvl="0" marL="182880" rtl="0" algn="just">
              <a:lnSpc>
                <a:spcPct val="95000"/>
              </a:lnSpc>
              <a:spcBef>
                <a:spcPts val="1600"/>
              </a:spcBef>
              <a:spcAft>
                <a:spcPts val="0"/>
              </a:spcAft>
              <a:buSzPts val="1600"/>
              <a:buChar char="•"/>
            </a:pPr>
            <a:r>
              <a:rPr b="0" i="0" lang="en-US">
                <a:solidFill>
                  <a:srgbClr val="4E4E4E"/>
                </a:solidFill>
                <a:latin typeface="Source Sans Pro"/>
                <a:ea typeface="Source Sans Pro"/>
                <a:cs typeface="Source Sans Pro"/>
                <a:sym typeface="Source Sans Pro"/>
              </a:rPr>
              <a:t>Newer monitors usually have </a:t>
            </a:r>
            <a:r>
              <a:rPr b="1" i="0" lang="en-US">
                <a:solidFill>
                  <a:srgbClr val="4E4E4E"/>
                </a:solidFill>
                <a:latin typeface="Source Sans Pro"/>
                <a:ea typeface="Source Sans Pro"/>
                <a:cs typeface="Source Sans Pro"/>
                <a:sym typeface="Source Sans Pro"/>
              </a:rPr>
              <a:t>LCD</a:t>
            </a:r>
            <a:r>
              <a:rPr b="0" i="0" lang="en-US">
                <a:solidFill>
                  <a:srgbClr val="4E4E4E"/>
                </a:solidFill>
                <a:latin typeface="Source Sans Pro"/>
                <a:ea typeface="Source Sans Pro"/>
                <a:cs typeface="Source Sans Pro"/>
                <a:sym typeface="Source Sans Pro"/>
              </a:rPr>
              <a:t> (liquid crystal display) or </a:t>
            </a:r>
            <a:r>
              <a:rPr b="1" i="0" lang="en-US">
                <a:solidFill>
                  <a:srgbClr val="4E4E4E"/>
                </a:solidFill>
                <a:latin typeface="Source Sans Pro"/>
                <a:ea typeface="Source Sans Pro"/>
                <a:cs typeface="Source Sans Pro"/>
                <a:sym typeface="Source Sans Pro"/>
              </a:rPr>
              <a:t>LED</a:t>
            </a:r>
            <a:r>
              <a:rPr b="0" i="0" lang="en-US">
                <a:solidFill>
                  <a:srgbClr val="4E4E4E"/>
                </a:solidFill>
                <a:latin typeface="Source Sans Pro"/>
                <a:ea typeface="Source Sans Pro"/>
                <a:cs typeface="Source Sans Pro"/>
                <a:sym typeface="Source Sans Pro"/>
              </a:rPr>
              <a:t> (light-emitting diode) displays. These can be made very thin, and they are often called </a:t>
            </a:r>
            <a:r>
              <a:rPr b="1" i="0" lang="en-US">
                <a:solidFill>
                  <a:srgbClr val="4E4E4E"/>
                </a:solidFill>
                <a:latin typeface="Source Sans Pro"/>
                <a:ea typeface="Source Sans Pro"/>
                <a:cs typeface="Source Sans Pro"/>
                <a:sym typeface="Source Sans Pro"/>
              </a:rPr>
              <a:t>flat-panel displays</a:t>
            </a:r>
            <a:r>
              <a:rPr b="0" i="0" lang="en-US">
                <a:solidFill>
                  <a:srgbClr val="4E4E4E"/>
                </a:solidFill>
                <a:latin typeface="Source Sans Pro"/>
                <a:ea typeface="Source Sans Pro"/>
                <a:cs typeface="Source Sans Pro"/>
                <a:sym typeface="Source Sans Pro"/>
              </a:rPr>
              <a:t>. Older monitors use </a:t>
            </a:r>
            <a:r>
              <a:rPr b="1" i="0" lang="en-US">
                <a:solidFill>
                  <a:srgbClr val="4E4E4E"/>
                </a:solidFill>
                <a:latin typeface="Source Sans Pro"/>
                <a:ea typeface="Source Sans Pro"/>
                <a:cs typeface="Source Sans Pro"/>
                <a:sym typeface="Source Sans Pro"/>
              </a:rPr>
              <a:t>CRT</a:t>
            </a:r>
            <a:r>
              <a:rPr b="0" i="0" lang="en-US">
                <a:solidFill>
                  <a:srgbClr val="4E4E4E"/>
                </a:solidFill>
                <a:latin typeface="Source Sans Pro"/>
                <a:ea typeface="Source Sans Pro"/>
                <a:cs typeface="Source Sans Pro"/>
                <a:sym typeface="Source Sans Pro"/>
              </a:rPr>
              <a:t> (cathode ray tube) displays. CRT monitors are much larger and heavier, and they take up more desk space.</a:t>
            </a:r>
            <a:endParaRPr/>
          </a:p>
        </p:txBody>
      </p:sp>
      <p:pic>
        <p:nvPicPr>
          <p:cNvPr descr="Samsung S19B420BW 19-Inch Screen LCD Monitor: Amazon.co.uk: Computers &amp;  Accessories" id="115" name="Google Shape;115;p7"/>
          <p:cNvPicPr preferRelativeResize="0"/>
          <p:nvPr/>
        </p:nvPicPr>
        <p:blipFill rotWithShape="1">
          <a:blip r:embed="rId3">
            <a:alphaModFix/>
          </a:blip>
          <a:srcRect b="0" l="0" r="0" t="0"/>
          <a:stretch/>
        </p:blipFill>
        <p:spPr>
          <a:xfrm>
            <a:off x="272260" y="2292078"/>
            <a:ext cx="2821813" cy="2658140"/>
          </a:xfrm>
          <a:prstGeom prst="rect">
            <a:avLst/>
          </a:prstGeom>
          <a:noFill/>
          <a:ln>
            <a:noFill/>
          </a:ln>
        </p:spPr>
      </p:pic>
      <p:sp>
        <p:nvSpPr>
          <p:cNvPr id="116" name="Google Shape;116;p7"/>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8"/>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Keyboard</a:t>
            </a:r>
            <a:endParaRPr/>
          </a:p>
        </p:txBody>
      </p:sp>
      <p:sp>
        <p:nvSpPr>
          <p:cNvPr id="122" name="Google Shape;122;p8"/>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The </a:t>
            </a:r>
            <a:r>
              <a:rPr b="1" i="0" lang="en-US" sz="2400">
                <a:solidFill>
                  <a:srgbClr val="4E4E4E"/>
                </a:solidFill>
                <a:latin typeface="Source Sans Pro"/>
                <a:ea typeface="Source Sans Pro"/>
                <a:cs typeface="Source Sans Pro"/>
                <a:sym typeface="Source Sans Pro"/>
              </a:rPr>
              <a:t>keyboard</a:t>
            </a:r>
            <a:r>
              <a:rPr b="0" i="0" lang="en-US" sz="2400">
                <a:solidFill>
                  <a:srgbClr val="4E4E4E"/>
                </a:solidFill>
                <a:latin typeface="Source Sans Pro"/>
                <a:ea typeface="Source Sans Pro"/>
                <a:cs typeface="Source Sans Pro"/>
                <a:sym typeface="Source Sans Pro"/>
              </a:rPr>
              <a:t> is one of the main ways to communicate with a computer. There are many different types of keyboards, but most are </a:t>
            </a:r>
            <a:r>
              <a:rPr b="1" i="0" lang="en-US" sz="2400">
                <a:solidFill>
                  <a:srgbClr val="4E4E4E"/>
                </a:solidFill>
                <a:latin typeface="Source Sans Pro"/>
                <a:ea typeface="Source Sans Pro"/>
                <a:cs typeface="Source Sans Pro"/>
                <a:sym typeface="Source Sans Pro"/>
              </a:rPr>
              <a:t>very similar</a:t>
            </a:r>
            <a:r>
              <a:rPr b="0" i="0" lang="en-US" sz="2400">
                <a:solidFill>
                  <a:srgbClr val="4E4E4E"/>
                </a:solidFill>
                <a:latin typeface="Source Sans Pro"/>
                <a:ea typeface="Source Sans Pro"/>
                <a:cs typeface="Source Sans Pro"/>
                <a:sym typeface="Source Sans Pro"/>
              </a:rPr>
              <a:t> and allow you to accomplish the same basic tasks.</a:t>
            </a:r>
            <a:endParaRPr sz="2400"/>
          </a:p>
        </p:txBody>
      </p:sp>
      <p:pic>
        <p:nvPicPr>
          <p:cNvPr descr="Microsoft 900 Wireless Keyboard &amp; Mouse | Harvey Norman New Zealand" id="123" name="Google Shape;123;p8"/>
          <p:cNvPicPr preferRelativeResize="0"/>
          <p:nvPr/>
        </p:nvPicPr>
        <p:blipFill rotWithShape="1">
          <a:blip r:embed="rId3">
            <a:alphaModFix/>
          </a:blip>
          <a:srcRect b="24876" l="7350" r="22790" t="25114"/>
          <a:stretch/>
        </p:blipFill>
        <p:spPr>
          <a:xfrm>
            <a:off x="673985" y="2860159"/>
            <a:ext cx="7796030" cy="3140251"/>
          </a:xfrm>
          <a:prstGeom prst="rect">
            <a:avLst/>
          </a:prstGeom>
          <a:noFill/>
          <a:ln>
            <a:noFill/>
          </a:ln>
          <a:effectLst>
            <a:outerShdw blurRad="292100" rotWithShape="0" algn="tl" dir="2700000" dist="139700">
              <a:srgbClr val="333333">
                <a:alpha val="64705"/>
              </a:srgbClr>
            </a:outerShdw>
          </a:effectLst>
        </p:spPr>
      </p:pic>
      <p:sp>
        <p:nvSpPr>
          <p:cNvPr id="124" name="Google Shape;124;p8"/>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9"/>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Mouse</a:t>
            </a:r>
            <a:endParaRPr/>
          </a:p>
        </p:txBody>
      </p:sp>
      <p:sp>
        <p:nvSpPr>
          <p:cNvPr id="130" name="Google Shape;130;p9"/>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There are two main mouse types: optical and mechanical. The </a:t>
            </a:r>
            <a:r>
              <a:rPr b="1" i="0" lang="en-US" sz="2400">
                <a:solidFill>
                  <a:srgbClr val="4E4E4E"/>
                </a:solidFill>
                <a:latin typeface="Source Sans Pro"/>
                <a:ea typeface="Source Sans Pro"/>
                <a:cs typeface="Source Sans Pro"/>
                <a:sym typeface="Source Sans Pro"/>
              </a:rPr>
              <a:t>optical</a:t>
            </a:r>
            <a:r>
              <a:rPr b="0" i="0" lang="en-US" sz="2400">
                <a:solidFill>
                  <a:srgbClr val="4E4E4E"/>
                </a:solidFill>
                <a:latin typeface="Source Sans Pro"/>
                <a:ea typeface="Source Sans Pro"/>
                <a:cs typeface="Source Sans Pro"/>
                <a:sym typeface="Source Sans Pro"/>
              </a:rPr>
              <a:t> mouse uses an electronic eye to detect movement and is easier to clean. The </a:t>
            </a:r>
            <a:r>
              <a:rPr b="1" i="0" lang="en-US" sz="2400">
                <a:solidFill>
                  <a:srgbClr val="4E4E4E"/>
                </a:solidFill>
                <a:latin typeface="Source Sans Pro"/>
                <a:ea typeface="Source Sans Pro"/>
                <a:cs typeface="Source Sans Pro"/>
                <a:sym typeface="Source Sans Pro"/>
              </a:rPr>
              <a:t>mechanical mouse</a:t>
            </a:r>
            <a:r>
              <a:rPr b="0" i="0" lang="en-US" sz="2400">
                <a:solidFill>
                  <a:srgbClr val="4E4E4E"/>
                </a:solidFill>
                <a:latin typeface="Source Sans Pro"/>
                <a:ea typeface="Source Sans Pro"/>
                <a:cs typeface="Source Sans Pro"/>
                <a:sym typeface="Source Sans Pro"/>
              </a:rPr>
              <a:t> uses a rolling ball to detect movement and requires regular cleaning to work properly.</a:t>
            </a:r>
            <a:endParaRPr/>
          </a:p>
        </p:txBody>
      </p:sp>
      <p:pic>
        <p:nvPicPr>
          <p:cNvPr descr="910-003357 | Logitech B100 3 Button Wired Optical Mouse Black | RS  Components" id="131" name="Google Shape;131;p9"/>
          <p:cNvPicPr preferRelativeResize="0"/>
          <p:nvPr/>
        </p:nvPicPr>
        <p:blipFill rotWithShape="1">
          <a:blip r:embed="rId3">
            <a:alphaModFix/>
          </a:blip>
          <a:srcRect b="0" l="0" r="0" t="0"/>
          <a:stretch/>
        </p:blipFill>
        <p:spPr>
          <a:xfrm>
            <a:off x="2577080" y="3429000"/>
            <a:ext cx="3026279" cy="2549163"/>
          </a:xfrm>
          <a:prstGeom prst="rect">
            <a:avLst/>
          </a:prstGeom>
          <a:noFill/>
          <a:ln>
            <a:noFill/>
          </a:ln>
        </p:spPr>
      </p:pic>
      <p:sp>
        <p:nvSpPr>
          <p:cNvPr id="132" name="Google Shape;132;p9"/>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theme/theme1.xml><?xml version="1.0" encoding="utf-8"?>
<a:theme xmlns:a="http://schemas.openxmlformats.org/drawingml/2006/main" xmlns:r="http://schemas.openxmlformats.org/officeDocument/2006/relationships" name="View">
  <a:themeElements>
    <a:clrScheme name="View">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View">
  <a:themeElements>
    <a:clrScheme name="View">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2020-10-25T09:15:57Z</dcterms:created>
  <dc:creator>UGUR</dc:creator>
</cp:coreProperties>
</file>