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Century Schoolbook"/>
      <p:regular r:id="rId22"/>
      <p:bold r:id="rId23"/>
      <p:italic r:id="rId24"/>
      <p:boldItalic r:id="rId25"/>
    </p:embeddedFont>
    <p:embeddedFont>
      <p:font typeface="Source Sans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GWERHMPmaqlf2P4SSlkFupdY8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enturySchoolbook-regular.fntdata"/><Relationship Id="rId21" Type="http://schemas.openxmlformats.org/officeDocument/2006/relationships/slide" Target="slides/slide16.xml"/><Relationship Id="rId24" Type="http://schemas.openxmlformats.org/officeDocument/2006/relationships/font" Target="fonts/CenturySchoolbook-italic.fntdata"/><Relationship Id="rId23" Type="http://schemas.openxmlformats.org/officeDocument/2006/relationships/font" Target="fonts/CenturySchoolbook-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SourceSansPro-regular.fntdata"/><Relationship Id="rId25" Type="http://schemas.openxmlformats.org/officeDocument/2006/relationships/font" Target="fonts/CenturySchoolbook-boldItalic.fntdata"/><Relationship Id="rId28" Type="http://schemas.openxmlformats.org/officeDocument/2006/relationships/font" Target="fonts/SourceSansPro-italic.fntdata"/><Relationship Id="rId27" Type="http://schemas.openxmlformats.org/officeDocument/2006/relationships/font" Target="fonts/SourceSans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5" name="Shape 15"/>
        <p:cNvGrpSpPr/>
        <p:nvPr/>
      </p:nvGrpSpPr>
      <p:grpSpPr>
        <a:xfrm>
          <a:off x="0" y="0"/>
          <a:ext cx="0" cy="0"/>
          <a:chOff x="0" y="0"/>
          <a:chExt cx="0" cy="0"/>
        </a:xfrm>
      </p:grpSpPr>
      <p:sp>
        <p:nvSpPr>
          <p:cNvPr id="16" name="Google Shape;16;p20"/>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8" name="Google Shape;18;p20"/>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0"/>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1" name="Google Shape;21;p20"/>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8" name="Shape 28"/>
        <p:cNvGrpSpPr/>
        <p:nvPr/>
      </p:nvGrpSpPr>
      <p:grpSpPr>
        <a:xfrm>
          <a:off x="0" y="0"/>
          <a:ext cx="0" cy="0"/>
          <a:chOff x="0" y="0"/>
          <a:chExt cx="0" cy="0"/>
        </a:xfrm>
      </p:grpSpPr>
      <p:sp>
        <p:nvSpPr>
          <p:cNvPr id="29" name="Google Shape;29;p21"/>
          <p:cNvSpPr/>
          <p:nvPr/>
        </p:nvSpPr>
        <p:spPr>
          <a:xfrm>
            <a:off x="0" y="6432329"/>
            <a:ext cx="8629650" cy="4256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0" name="Google Shape;30;p2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2" name="Google Shape;32;p21"/>
          <p:cNvCxnSpPr/>
          <p:nvPr/>
        </p:nvCxnSpPr>
        <p:spPr>
          <a:xfrm>
            <a:off x="514351" y="1072055"/>
            <a:ext cx="7701533" cy="0"/>
          </a:xfrm>
          <a:prstGeom prst="straightConnector1">
            <a:avLst/>
          </a:prstGeom>
          <a:noFill/>
          <a:ln cap="flat" cmpd="sng" w="19050">
            <a:solidFill>
              <a:schemeClr val="accent1"/>
            </a:solidFill>
            <a:prstDash val="solid"/>
            <a:round/>
            <a:headEnd len="sm" w="sm" type="none"/>
            <a:tailEnd len="sm" w="sm" type="none"/>
          </a:ln>
        </p:spPr>
      </p:cxnSp>
      <p:sp>
        <p:nvSpPr>
          <p:cNvPr id="33" name="Google Shape;33;p21"/>
          <p:cNvSpPr/>
          <p:nvPr/>
        </p:nvSpPr>
        <p:spPr>
          <a:xfrm>
            <a:off x="6359412" y="5129046"/>
            <a:ext cx="319270" cy="33370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4" name="Google Shape;34;p21"/>
          <p:cNvSpPr/>
          <p:nvPr/>
        </p:nvSpPr>
        <p:spPr>
          <a:xfrm>
            <a:off x="8665789" y="6453353"/>
            <a:ext cx="398741" cy="35209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5" name="Google Shape;35;p21"/>
          <p:cNvSpPr txBox="1"/>
          <p:nvPr/>
        </p:nvSpPr>
        <p:spPr>
          <a:xfrm>
            <a:off x="8649395" y="6432329"/>
            <a:ext cx="431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800" u="none" cap="none" strike="noStrike">
                <a:solidFill>
                  <a:schemeClr val="accent1"/>
                </a:solidFill>
                <a:latin typeface="Century Schoolbook"/>
                <a:ea typeface="Century Schoolbook"/>
                <a:cs typeface="Century Schoolbook"/>
                <a:sym typeface="Century Schoolbook"/>
              </a:rPr>
              <a:t>‹#›</a:t>
            </a:fld>
            <a:endParaRPr sz="1800">
              <a:solidFill>
                <a:schemeClr val="dk1"/>
              </a:solidFill>
              <a:latin typeface="Century Schoolbook"/>
              <a:ea typeface="Century Schoolbook"/>
              <a:cs typeface="Century Schoolbook"/>
              <a:sym typeface="Century Schoolbook"/>
            </a:endParaRPr>
          </a:p>
        </p:txBody>
      </p:sp>
      <p:sp>
        <p:nvSpPr>
          <p:cNvPr id="36" name="Google Shape;36;p21"/>
          <p:cNvSpPr/>
          <p:nvPr/>
        </p:nvSpPr>
        <p:spPr>
          <a:xfrm rot="-5400000">
            <a:off x="5457826" y="3171825"/>
            <a:ext cx="6858000" cy="51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7" name="Google Shape;37;p21"/>
          <p:cNvSpPr/>
          <p:nvPr/>
        </p:nvSpPr>
        <p:spPr>
          <a:xfrm>
            <a:off x="8632250" y="6370002"/>
            <a:ext cx="470708" cy="425669"/>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Schoolbook"/>
              <a:ea typeface="Century Schoolbook"/>
              <a:cs typeface="Century Schoolbook"/>
              <a:sym typeface="Century Schoolbook"/>
            </a:endParaRPr>
          </a:p>
        </p:txBody>
      </p:sp>
      <p:sp>
        <p:nvSpPr>
          <p:cNvPr id="38" name="Google Shape;38;p2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1" sz="1400" u="none">
                <a:solidFill>
                  <a:schemeClr val="accent1"/>
                </a:solidFill>
                <a:latin typeface="Century Schoolbook"/>
                <a:ea typeface="Century Schoolbook"/>
                <a:cs typeface="Century Schoolbook"/>
                <a:sym typeface="Century Schoolbook"/>
              </a:defRPr>
            </a:lvl1pPr>
            <a:lvl2pPr indent="0" lvl="1" marL="0" marR="0" rtl="0" algn="ctr">
              <a:spcBef>
                <a:spcPts val="0"/>
              </a:spcBef>
              <a:buNone/>
              <a:defRPr b="1" sz="1400" u="none">
                <a:solidFill>
                  <a:schemeClr val="accent1"/>
                </a:solidFill>
                <a:latin typeface="Century Schoolbook"/>
                <a:ea typeface="Century Schoolbook"/>
                <a:cs typeface="Century Schoolbook"/>
                <a:sym typeface="Century Schoolbook"/>
              </a:defRPr>
            </a:lvl2pPr>
            <a:lvl3pPr indent="0" lvl="2" marL="0" marR="0" rtl="0" algn="ctr">
              <a:spcBef>
                <a:spcPts val="0"/>
              </a:spcBef>
              <a:buNone/>
              <a:defRPr b="1" sz="1400" u="none">
                <a:solidFill>
                  <a:schemeClr val="accent1"/>
                </a:solidFill>
                <a:latin typeface="Century Schoolbook"/>
                <a:ea typeface="Century Schoolbook"/>
                <a:cs typeface="Century Schoolbook"/>
                <a:sym typeface="Century Schoolbook"/>
              </a:defRPr>
            </a:lvl3pPr>
            <a:lvl4pPr indent="0" lvl="3" marL="0" marR="0" rtl="0" algn="ctr">
              <a:spcBef>
                <a:spcPts val="0"/>
              </a:spcBef>
              <a:buNone/>
              <a:defRPr b="1" sz="1400" u="none">
                <a:solidFill>
                  <a:schemeClr val="accent1"/>
                </a:solidFill>
                <a:latin typeface="Century Schoolbook"/>
                <a:ea typeface="Century Schoolbook"/>
                <a:cs typeface="Century Schoolbook"/>
                <a:sym typeface="Century Schoolbook"/>
              </a:defRPr>
            </a:lvl4pPr>
            <a:lvl5pPr indent="0" lvl="4" marL="0" marR="0" rtl="0" algn="ctr">
              <a:spcBef>
                <a:spcPts val="0"/>
              </a:spcBef>
              <a:buNone/>
              <a:defRPr b="1" sz="1400" u="none">
                <a:solidFill>
                  <a:schemeClr val="accent1"/>
                </a:solidFill>
                <a:latin typeface="Century Schoolbook"/>
                <a:ea typeface="Century Schoolbook"/>
                <a:cs typeface="Century Schoolbook"/>
                <a:sym typeface="Century Schoolbook"/>
              </a:defRPr>
            </a:lvl5pPr>
            <a:lvl6pPr indent="0" lvl="5" marL="0" marR="0" rtl="0" algn="ctr">
              <a:spcBef>
                <a:spcPts val="0"/>
              </a:spcBef>
              <a:buNone/>
              <a:defRPr b="1" sz="1400" u="none">
                <a:solidFill>
                  <a:schemeClr val="accent1"/>
                </a:solidFill>
                <a:latin typeface="Century Schoolbook"/>
                <a:ea typeface="Century Schoolbook"/>
                <a:cs typeface="Century Schoolbook"/>
                <a:sym typeface="Century Schoolbook"/>
              </a:defRPr>
            </a:lvl6pPr>
            <a:lvl7pPr indent="0" lvl="6" marL="0" marR="0" rtl="0" algn="ctr">
              <a:spcBef>
                <a:spcPts val="0"/>
              </a:spcBef>
              <a:buNone/>
              <a:defRPr b="1" sz="1400" u="none">
                <a:solidFill>
                  <a:schemeClr val="accent1"/>
                </a:solidFill>
                <a:latin typeface="Century Schoolbook"/>
                <a:ea typeface="Century Schoolbook"/>
                <a:cs typeface="Century Schoolbook"/>
                <a:sym typeface="Century Schoolbook"/>
              </a:defRPr>
            </a:lvl7pPr>
            <a:lvl8pPr indent="0" lvl="7" marL="0" marR="0" rtl="0" algn="ctr">
              <a:spcBef>
                <a:spcPts val="0"/>
              </a:spcBef>
              <a:buNone/>
              <a:defRPr b="1" sz="1400" u="none">
                <a:solidFill>
                  <a:schemeClr val="accent1"/>
                </a:solidFill>
                <a:latin typeface="Century Schoolbook"/>
                <a:ea typeface="Century Schoolbook"/>
                <a:cs typeface="Century Schoolbook"/>
                <a:sym typeface="Century Schoolbook"/>
              </a:defRPr>
            </a:lvl8pPr>
            <a:lvl9pPr indent="0" lvl="8" marL="0" marR="0" rtl="0" algn="ctr">
              <a:spcBef>
                <a:spcPts val="0"/>
              </a:spcBef>
              <a:buNone/>
              <a:defRPr b="1" sz="1400" u="none">
                <a:solidFill>
                  <a:schemeClr val="accent1"/>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39" name="Shape 39"/>
        <p:cNvGrpSpPr/>
        <p:nvPr/>
      </p:nvGrpSpPr>
      <p:grpSpPr>
        <a:xfrm>
          <a:off x="0" y="0"/>
          <a:ext cx="0" cy="0"/>
          <a:chOff x="0" y="0"/>
          <a:chExt cx="0" cy="0"/>
        </a:xfrm>
      </p:grpSpPr>
      <p:sp>
        <p:nvSpPr>
          <p:cNvPr id="40" name="Google Shape;40;p22"/>
          <p:cNvSpPr/>
          <p:nvPr/>
        </p:nvSpPr>
        <p:spPr>
          <a:xfrm>
            <a:off x="-29125" y="2688022"/>
            <a:ext cx="8469630" cy="175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2"/>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Century Schoolbook"/>
              <a:buNone/>
              <a:defRPr b="1"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44" name="Shape 44"/>
        <p:cNvGrpSpPr/>
        <p:nvPr/>
      </p:nvGrpSpPr>
      <p:grpSpPr>
        <a:xfrm>
          <a:off x="0" y="0"/>
          <a:ext cx="0" cy="0"/>
          <a:chOff x="0" y="0"/>
          <a:chExt cx="0" cy="0"/>
        </a:xfrm>
      </p:grpSpPr>
      <p:sp>
        <p:nvSpPr>
          <p:cNvPr id="45" name="Google Shape;45;p19"/>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9"/>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47" name="Google Shape;47;p19"/>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9"/>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0" name="Google Shape;50;p19"/>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51" name="Shape 51"/>
        <p:cNvGrpSpPr/>
        <p:nvPr/>
      </p:nvGrpSpPr>
      <p:grpSpPr>
        <a:xfrm>
          <a:off x="0" y="0"/>
          <a:ext cx="0" cy="0"/>
          <a:chOff x="0" y="0"/>
          <a:chExt cx="0" cy="0"/>
        </a:xfrm>
      </p:grpSpPr>
      <p:sp>
        <p:nvSpPr>
          <p:cNvPr id="52" name="Google Shape;52;p23"/>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3"/>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3"/>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6" name="Google Shape;56;p23"/>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57" name="Google Shape;57;p23"/>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4"/>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2" type="sldNum"/>
          </p:nvPr>
        </p:nvSpPr>
        <p:spPr>
          <a:xfrm>
            <a:off x="8441055" y="6172201"/>
            <a:ext cx="685800" cy="5937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Schoolbook"/>
                <a:ea typeface="Century Schoolbook"/>
                <a:cs typeface="Century Schoolbook"/>
                <a:sym typeface="Century Schoolbook"/>
              </a:defRPr>
            </a:lvl1pPr>
            <a:lvl2pPr indent="0" lvl="1" marL="0" marR="0" rtl="0" algn="l">
              <a:spcBef>
                <a:spcPts val="0"/>
              </a:spcBef>
              <a:buNone/>
              <a:defRPr sz="1800">
                <a:solidFill>
                  <a:schemeClr val="dk1"/>
                </a:solidFill>
                <a:latin typeface="Century Schoolbook"/>
                <a:ea typeface="Century Schoolbook"/>
                <a:cs typeface="Century Schoolbook"/>
                <a:sym typeface="Century Schoolbook"/>
              </a:defRPr>
            </a:lvl2pPr>
            <a:lvl3pPr indent="0" lvl="2" marL="0" marR="0" rtl="0" algn="l">
              <a:spcBef>
                <a:spcPts val="0"/>
              </a:spcBef>
              <a:buNone/>
              <a:defRPr sz="1800">
                <a:solidFill>
                  <a:schemeClr val="dk1"/>
                </a:solidFill>
                <a:latin typeface="Century Schoolbook"/>
                <a:ea typeface="Century Schoolbook"/>
                <a:cs typeface="Century Schoolbook"/>
                <a:sym typeface="Century Schoolbook"/>
              </a:defRPr>
            </a:lvl3pPr>
            <a:lvl4pPr indent="0" lvl="3" marL="0" marR="0" rtl="0" algn="l">
              <a:spcBef>
                <a:spcPts val="0"/>
              </a:spcBef>
              <a:buNone/>
              <a:defRPr sz="1800">
                <a:solidFill>
                  <a:schemeClr val="dk1"/>
                </a:solidFill>
                <a:latin typeface="Century Schoolbook"/>
                <a:ea typeface="Century Schoolbook"/>
                <a:cs typeface="Century Schoolbook"/>
                <a:sym typeface="Century Schoolbook"/>
              </a:defRPr>
            </a:lvl4pPr>
            <a:lvl5pPr indent="0" lvl="4" marL="0" marR="0" rtl="0" algn="l">
              <a:spcBef>
                <a:spcPts val="0"/>
              </a:spcBef>
              <a:buNone/>
              <a:defRPr sz="1800">
                <a:solidFill>
                  <a:schemeClr val="dk1"/>
                </a:solidFill>
                <a:latin typeface="Century Schoolbook"/>
                <a:ea typeface="Century Schoolbook"/>
                <a:cs typeface="Century Schoolbook"/>
                <a:sym typeface="Century Schoolbook"/>
              </a:defRPr>
            </a:lvl5pPr>
            <a:lvl6pPr indent="0" lvl="5" marL="0" marR="0" rtl="0" algn="l">
              <a:spcBef>
                <a:spcPts val="0"/>
              </a:spcBef>
              <a:buNone/>
              <a:defRPr sz="1800">
                <a:solidFill>
                  <a:schemeClr val="dk1"/>
                </a:solidFill>
                <a:latin typeface="Century Schoolbook"/>
                <a:ea typeface="Century Schoolbook"/>
                <a:cs typeface="Century Schoolbook"/>
                <a:sym typeface="Century Schoolbook"/>
              </a:defRPr>
            </a:lvl6pPr>
            <a:lvl7pPr indent="0" lvl="6" marL="0" marR="0" rtl="0" algn="l">
              <a:spcBef>
                <a:spcPts val="0"/>
              </a:spcBef>
              <a:buNone/>
              <a:defRPr sz="1800">
                <a:solidFill>
                  <a:schemeClr val="dk1"/>
                </a:solidFill>
                <a:latin typeface="Century Schoolbook"/>
                <a:ea typeface="Century Schoolbook"/>
                <a:cs typeface="Century Schoolbook"/>
                <a:sym typeface="Century Schoolbook"/>
              </a:defRPr>
            </a:lvl7pPr>
            <a:lvl8pPr indent="0" lvl="7" marL="0" marR="0" rtl="0" algn="l">
              <a:spcBef>
                <a:spcPts val="0"/>
              </a:spcBef>
              <a:buNone/>
              <a:defRPr sz="1800">
                <a:solidFill>
                  <a:schemeClr val="dk1"/>
                </a:solidFill>
                <a:latin typeface="Century Schoolbook"/>
                <a:ea typeface="Century Schoolbook"/>
                <a:cs typeface="Century Schoolbook"/>
                <a:sym typeface="Century Schoolbook"/>
              </a:defRPr>
            </a:lvl8pPr>
            <a:lvl9pPr indent="0" lvl="8" marL="0" marR="0" rtl="0" algn="l">
              <a:spcBef>
                <a:spcPts val="0"/>
              </a:spcBef>
              <a:buNone/>
              <a:defRPr sz="1800">
                <a:solidFill>
                  <a:schemeClr val="dk1"/>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24"/>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8"/>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FEFEFE"/>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FEFEFE"/>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FEFEFE"/>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13" name="Google Shape;13;p18"/>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4" name="Google Shape;14;p18"/>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sp>
        <p:nvSpPr>
          <p:cNvPr id="23" name="Google Shape;23;p17"/>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7"/>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17"/>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595959"/>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595959"/>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595959"/>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9pPr>
          </a:lstStyle>
          <a:p/>
        </p:txBody>
      </p:sp>
      <p:sp>
        <p:nvSpPr>
          <p:cNvPr id="26" name="Google Shape;26;p17"/>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7"/>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600"/>
              <a:buFont typeface="Century Schoolbook"/>
              <a:buNone/>
            </a:pPr>
            <a:r>
              <a:rPr lang="en-US" sz="6600"/>
              <a:t>ICT</a:t>
            </a:r>
            <a:endParaRPr/>
          </a:p>
        </p:txBody>
      </p:sp>
      <p:sp>
        <p:nvSpPr>
          <p:cNvPr id="68" name="Google Shape;68;p1"/>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3200"/>
              <a:buNone/>
            </a:pPr>
            <a:r>
              <a:rPr b="1" lang="en-US" sz="4000"/>
              <a:t>Chapter 1 - Introduction</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Tablet Computers</a:t>
            </a:r>
            <a:endParaRPr/>
          </a:p>
        </p:txBody>
      </p:sp>
      <p:sp>
        <p:nvSpPr>
          <p:cNvPr id="135" name="Google Shape;135;p1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Tablet computers</a:t>
            </a:r>
            <a:r>
              <a:rPr b="0" i="0" lang="en-US" sz="2400">
                <a:solidFill>
                  <a:srgbClr val="4E4E4E"/>
                </a:solidFill>
                <a:latin typeface="Source Sans Pro"/>
                <a:ea typeface="Source Sans Pro"/>
                <a:cs typeface="Source Sans Pro"/>
                <a:sym typeface="Source Sans Pro"/>
              </a:rPr>
              <a:t>—or </a:t>
            </a:r>
            <a:r>
              <a:rPr b="1" i="0" lang="en-US" sz="2400">
                <a:solidFill>
                  <a:srgbClr val="4E4E4E"/>
                </a:solidFill>
                <a:latin typeface="Source Sans Pro"/>
                <a:ea typeface="Source Sans Pro"/>
                <a:cs typeface="Source Sans Pro"/>
                <a:sym typeface="Source Sans Pro"/>
              </a:rPr>
              <a:t>tablets</a:t>
            </a:r>
            <a:r>
              <a:rPr b="0" i="0" lang="en-US" sz="2400">
                <a:solidFill>
                  <a:srgbClr val="4E4E4E"/>
                </a:solidFill>
                <a:latin typeface="Source Sans Pro"/>
                <a:ea typeface="Source Sans Pro"/>
                <a:cs typeface="Source Sans Pro"/>
                <a:sym typeface="Source Sans Pro"/>
              </a:rPr>
              <a:t>—are handheld computers that are even more portable than laptops. Instead of a keyboard and mouse, tablets use a </a:t>
            </a:r>
            <a:r>
              <a:rPr b="1" i="0" lang="en-US" sz="2400">
                <a:solidFill>
                  <a:srgbClr val="4E4E4E"/>
                </a:solidFill>
                <a:latin typeface="Source Sans Pro"/>
                <a:ea typeface="Source Sans Pro"/>
                <a:cs typeface="Source Sans Pro"/>
                <a:sym typeface="Source Sans Pro"/>
              </a:rPr>
              <a:t>touch-sensitive screen</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for typing and navigation. The </a:t>
            </a:r>
            <a:r>
              <a:rPr b="1" i="0" lang="en-US" sz="2400">
                <a:solidFill>
                  <a:srgbClr val="4E4E4E"/>
                </a:solidFill>
                <a:latin typeface="Source Sans Pro"/>
                <a:ea typeface="Source Sans Pro"/>
                <a:cs typeface="Source Sans Pro"/>
                <a:sym typeface="Source Sans Pro"/>
              </a:rPr>
              <a:t>iPad</a:t>
            </a:r>
            <a:r>
              <a:rPr b="0" i="0" lang="en-US" sz="2400">
                <a:solidFill>
                  <a:srgbClr val="4E4E4E"/>
                </a:solidFill>
                <a:latin typeface="Source Sans Pro"/>
                <a:ea typeface="Source Sans Pro"/>
                <a:cs typeface="Source Sans Pro"/>
                <a:sym typeface="Source Sans Pro"/>
              </a:rPr>
              <a:t> is an example of a tablet.</a:t>
            </a:r>
            <a:endParaRPr sz="2400"/>
          </a:p>
        </p:txBody>
      </p:sp>
      <p:sp>
        <p:nvSpPr>
          <p:cNvPr id="136" name="Google Shape;136;p1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Tablet Computers Computer Software Intel Atom, tablet, miscellaneous,  electronics, gadget png | PNGWing" id="137" name="Google Shape;137;p10"/>
          <p:cNvPicPr preferRelativeResize="0"/>
          <p:nvPr/>
        </p:nvPicPr>
        <p:blipFill rotWithShape="1">
          <a:blip r:embed="rId3">
            <a:alphaModFix/>
          </a:blip>
          <a:srcRect b="11317" l="1697" r="1691" t="28084"/>
          <a:stretch/>
        </p:blipFill>
        <p:spPr>
          <a:xfrm>
            <a:off x="2105247" y="3282058"/>
            <a:ext cx="4710224" cy="28901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Servers</a:t>
            </a:r>
            <a:endParaRPr/>
          </a:p>
        </p:txBody>
      </p:sp>
      <p:sp>
        <p:nvSpPr>
          <p:cNvPr id="143" name="Google Shape;143;p1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server</a:t>
            </a:r>
            <a:r>
              <a:rPr b="0" i="0" lang="en-US" sz="2400">
                <a:solidFill>
                  <a:srgbClr val="4E4E4E"/>
                </a:solidFill>
                <a:latin typeface="Source Sans Pro"/>
                <a:ea typeface="Source Sans Pro"/>
                <a:cs typeface="Source Sans Pro"/>
                <a:sym typeface="Source Sans Pro"/>
              </a:rPr>
              <a:t> is a computer that serves up information to other computers on a network. For example, whenever you use the Internet, you're looking at something that's stored on a server. Many businesses also use local </a:t>
            </a:r>
            <a:r>
              <a:rPr b="1" i="0" lang="en-US" sz="2400">
                <a:solidFill>
                  <a:srgbClr val="4E4E4E"/>
                </a:solidFill>
                <a:latin typeface="Source Sans Pro"/>
                <a:ea typeface="Source Sans Pro"/>
                <a:cs typeface="Source Sans Pro"/>
                <a:sym typeface="Source Sans Pro"/>
              </a:rPr>
              <a:t>file servers</a:t>
            </a:r>
            <a:r>
              <a:rPr b="0" i="0" lang="en-US" sz="2400">
                <a:solidFill>
                  <a:srgbClr val="4E4E4E"/>
                </a:solidFill>
                <a:latin typeface="Source Sans Pro"/>
                <a:ea typeface="Source Sans Pro"/>
                <a:cs typeface="Source Sans Pro"/>
                <a:sym typeface="Source Sans Pro"/>
              </a:rPr>
              <a:t> to store and share files internally.</a:t>
            </a:r>
            <a:endParaRPr sz="2400"/>
          </a:p>
        </p:txBody>
      </p:sp>
      <p:sp>
        <p:nvSpPr>
          <p:cNvPr id="144" name="Google Shape;144;p1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Google gives the world a peek at its secret servers | Engadget" id="145" name="Google Shape;145;p11"/>
          <p:cNvPicPr preferRelativeResize="0"/>
          <p:nvPr/>
        </p:nvPicPr>
        <p:blipFill rotWithShape="1">
          <a:blip r:embed="rId3">
            <a:alphaModFix/>
          </a:blip>
          <a:srcRect b="0" l="0" r="0" t="0"/>
          <a:stretch/>
        </p:blipFill>
        <p:spPr>
          <a:xfrm>
            <a:off x="2124329" y="3280436"/>
            <a:ext cx="4895341" cy="285986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Other types of computers</a:t>
            </a:r>
            <a:endParaRPr/>
          </a:p>
        </p:txBody>
      </p:sp>
      <p:sp>
        <p:nvSpPr>
          <p:cNvPr id="151" name="Google Shape;151;p1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0" lvl="0" marL="0" rtl="0" algn="just">
              <a:lnSpc>
                <a:spcPct val="95000"/>
              </a:lnSpc>
              <a:spcBef>
                <a:spcPts val="0"/>
              </a:spcBef>
              <a:spcAft>
                <a:spcPts val="0"/>
              </a:spcAft>
              <a:buSzPts val="1600"/>
              <a:buNone/>
            </a:pPr>
            <a:r>
              <a:rPr b="0" i="0" lang="en-US">
                <a:solidFill>
                  <a:srgbClr val="4E4E4E"/>
                </a:solidFill>
                <a:latin typeface="Source Sans Pro"/>
                <a:ea typeface="Source Sans Pro"/>
                <a:cs typeface="Source Sans Pro"/>
                <a:sym typeface="Source Sans Pro"/>
              </a:rPr>
              <a:t>Many of today's electronics are basically </a:t>
            </a:r>
            <a:r>
              <a:rPr b="1" i="0" lang="en-US">
                <a:solidFill>
                  <a:srgbClr val="4E4E4E"/>
                </a:solidFill>
                <a:latin typeface="Source Sans Pro"/>
                <a:ea typeface="Source Sans Pro"/>
                <a:cs typeface="Source Sans Pro"/>
                <a:sym typeface="Source Sans Pro"/>
              </a:rPr>
              <a:t>specialized computers</a:t>
            </a:r>
            <a:r>
              <a:rPr b="0" i="0" lang="en-US">
                <a:solidFill>
                  <a:srgbClr val="4E4E4E"/>
                </a:solidFill>
                <a:latin typeface="Source Sans Pro"/>
                <a:ea typeface="Source Sans Pro"/>
                <a:cs typeface="Source Sans Pro"/>
                <a:sym typeface="Source Sans Pro"/>
              </a:rPr>
              <a:t>, though we don't always think of them that way. Here are a few common examples.</a:t>
            </a:r>
            <a:endParaRPr/>
          </a:p>
          <a:p>
            <a:pPr indent="0" lvl="0" marL="0" rtl="0" algn="l">
              <a:lnSpc>
                <a:spcPct val="95000"/>
              </a:lnSpc>
              <a:spcBef>
                <a:spcPts val="1600"/>
              </a:spcBef>
              <a:spcAft>
                <a:spcPts val="0"/>
              </a:spcAft>
              <a:buNone/>
            </a:pPr>
            <a:r>
              <a:t/>
            </a:r>
            <a:endParaRPr b="0" i="0" sz="100">
              <a:solidFill>
                <a:srgbClr val="4E4E4E"/>
              </a:solidFill>
              <a:latin typeface="Source Sans Pro"/>
              <a:ea typeface="Source Sans Pro"/>
              <a:cs typeface="Source Sans Pro"/>
              <a:sym typeface="Source Sans Pro"/>
            </a:endParaRPr>
          </a:p>
          <a:p>
            <a:pPr indent="-182880" lvl="1" marL="457200" rtl="0" algn="l">
              <a:lnSpc>
                <a:spcPct val="90000"/>
              </a:lnSpc>
              <a:spcBef>
                <a:spcPts val="500"/>
              </a:spcBef>
              <a:spcAft>
                <a:spcPts val="0"/>
              </a:spcAft>
              <a:buSzPts val="2000"/>
              <a:buFont typeface="Noto Sans Symbols"/>
              <a:buChar char="❑"/>
            </a:pPr>
            <a:r>
              <a:rPr b="1" i="0" lang="en-US" sz="2000">
                <a:solidFill>
                  <a:srgbClr val="4E4E4E"/>
                </a:solidFill>
                <a:latin typeface="Arial"/>
                <a:ea typeface="Arial"/>
                <a:cs typeface="Arial"/>
                <a:sym typeface="Arial"/>
              </a:rPr>
              <a:t> Smartphones</a:t>
            </a:r>
            <a:r>
              <a:rPr b="0" i="0" lang="en-US" sz="2000">
                <a:solidFill>
                  <a:srgbClr val="4E4E4E"/>
                </a:solidFill>
                <a:latin typeface="Arial"/>
                <a:ea typeface="Arial"/>
                <a:cs typeface="Arial"/>
                <a:sym typeface="Arial"/>
              </a:rPr>
              <a:t>: Many cell phones can do a lot of things computers can do, including browsing the Internet and playing games. They are often called </a:t>
            </a:r>
            <a:r>
              <a:rPr b="1" i="0" lang="en-US" sz="2000">
                <a:solidFill>
                  <a:srgbClr val="4E4E4E"/>
                </a:solidFill>
                <a:latin typeface="Arial"/>
                <a:ea typeface="Arial"/>
                <a:cs typeface="Arial"/>
                <a:sym typeface="Arial"/>
              </a:rPr>
              <a:t>smartphones</a:t>
            </a:r>
            <a:r>
              <a:rPr b="0" i="0" lang="en-US" sz="2000">
                <a:solidFill>
                  <a:srgbClr val="4E4E4E"/>
                </a:solidFill>
                <a:latin typeface="Arial"/>
                <a:ea typeface="Arial"/>
                <a:cs typeface="Arial"/>
                <a:sym typeface="Arial"/>
              </a:rPr>
              <a:t>.</a:t>
            </a:r>
            <a:endParaRPr/>
          </a:p>
          <a:p>
            <a:pPr indent="-182880" lvl="1" marL="457200" rtl="0" algn="l">
              <a:lnSpc>
                <a:spcPct val="90000"/>
              </a:lnSpc>
              <a:spcBef>
                <a:spcPts val="600"/>
              </a:spcBef>
              <a:spcAft>
                <a:spcPts val="0"/>
              </a:spcAft>
              <a:buSzPts val="2000"/>
              <a:buFont typeface="Noto Sans Symbols"/>
              <a:buChar char="❑"/>
            </a:pPr>
            <a:r>
              <a:rPr b="1" i="0" lang="en-US" sz="2000">
                <a:solidFill>
                  <a:srgbClr val="4E4E4E"/>
                </a:solidFill>
                <a:latin typeface="Arial"/>
                <a:ea typeface="Arial"/>
                <a:cs typeface="Arial"/>
                <a:sym typeface="Arial"/>
              </a:rPr>
              <a:t> Wearables</a:t>
            </a:r>
            <a:r>
              <a:rPr b="0" i="0" lang="en-US" sz="2000">
                <a:solidFill>
                  <a:srgbClr val="4E4E4E"/>
                </a:solidFill>
                <a:latin typeface="Arial"/>
                <a:ea typeface="Arial"/>
                <a:cs typeface="Arial"/>
                <a:sym typeface="Arial"/>
              </a:rPr>
              <a:t>: Wearable technology is a general term for a group of devices—including</a:t>
            </a:r>
            <a:r>
              <a:rPr b="1" i="0" lang="en-US" sz="2000">
                <a:solidFill>
                  <a:srgbClr val="4E4E4E"/>
                </a:solidFill>
                <a:latin typeface="Arial"/>
                <a:ea typeface="Arial"/>
                <a:cs typeface="Arial"/>
                <a:sym typeface="Arial"/>
              </a:rPr>
              <a:t> fitness trackers</a:t>
            </a:r>
            <a:r>
              <a:rPr b="0" i="0" lang="en-US" sz="2000">
                <a:solidFill>
                  <a:srgbClr val="4E4E4E"/>
                </a:solidFill>
                <a:latin typeface="Arial"/>
                <a:ea typeface="Arial"/>
                <a:cs typeface="Arial"/>
                <a:sym typeface="Arial"/>
              </a:rPr>
              <a:t> and</a:t>
            </a:r>
            <a:r>
              <a:rPr b="1" i="0" lang="en-US" sz="2000">
                <a:solidFill>
                  <a:srgbClr val="4E4E4E"/>
                </a:solidFill>
                <a:latin typeface="Arial"/>
                <a:ea typeface="Arial"/>
                <a:cs typeface="Arial"/>
                <a:sym typeface="Arial"/>
              </a:rPr>
              <a:t> smartwatches</a:t>
            </a:r>
            <a:r>
              <a:rPr b="0" i="0" lang="en-US" sz="2000">
                <a:solidFill>
                  <a:srgbClr val="4E4E4E"/>
                </a:solidFill>
                <a:latin typeface="Arial"/>
                <a:ea typeface="Arial"/>
                <a:cs typeface="Arial"/>
                <a:sym typeface="Arial"/>
              </a:rPr>
              <a:t>—that are designed to be worn throughout the day. These devices are often called</a:t>
            </a:r>
            <a:r>
              <a:rPr b="1" i="0" lang="en-US" sz="2000">
                <a:solidFill>
                  <a:srgbClr val="4E4E4E"/>
                </a:solidFill>
                <a:latin typeface="Arial"/>
                <a:ea typeface="Arial"/>
                <a:cs typeface="Arial"/>
                <a:sym typeface="Arial"/>
              </a:rPr>
              <a:t> wearables</a:t>
            </a:r>
            <a:r>
              <a:rPr b="0" i="0" lang="en-US" sz="2000">
                <a:solidFill>
                  <a:srgbClr val="4E4E4E"/>
                </a:solidFill>
                <a:latin typeface="Arial"/>
                <a:ea typeface="Arial"/>
                <a:cs typeface="Arial"/>
                <a:sym typeface="Arial"/>
              </a:rPr>
              <a:t> for short.</a:t>
            </a:r>
            <a:endParaRPr/>
          </a:p>
          <a:p>
            <a:pPr indent="-182880" lvl="1" marL="457200" rtl="0" algn="l">
              <a:lnSpc>
                <a:spcPct val="90000"/>
              </a:lnSpc>
              <a:spcBef>
                <a:spcPts val="600"/>
              </a:spcBef>
              <a:spcAft>
                <a:spcPts val="0"/>
              </a:spcAft>
              <a:buSzPts val="2000"/>
              <a:buFont typeface="Noto Sans Symbols"/>
              <a:buChar char="❑"/>
            </a:pPr>
            <a:r>
              <a:rPr b="1" i="0" lang="en-US" sz="2000">
                <a:solidFill>
                  <a:srgbClr val="4E4E4E"/>
                </a:solidFill>
                <a:latin typeface="Arial"/>
                <a:ea typeface="Arial"/>
                <a:cs typeface="Arial"/>
                <a:sym typeface="Arial"/>
              </a:rPr>
              <a:t> Game consoles</a:t>
            </a:r>
            <a:r>
              <a:rPr b="0" i="0" lang="en-US" sz="2000">
                <a:solidFill>
                  <a:srgbClr val="4E4E4E"/>
                </a:solidFill>
                <a:latin typeface="Arial"/>
                <a:ea typeface="Arial"/>
                <a:cs typeface="Arial"/>
                <a:sym typeface="Arial"/>
              </a:rPr>
              <a:t>:</a:t>
            </a:r>
            <a:r>
              <a:rPr b="1" i="0" lang="en-US" sz="2000">
                <a:solidFill>
                  <a:srgbClr val="4E4E4E"/>
                </a:solidFill>
                <a:latin typeface="Arial"/>
                <a:ea typeface="Arial"/>
                <a:cs typeface="Arial"/>
                <a:sym typeface="Arial"/>
              </a:rPr>
              <a:t> </a:t>
            </a:r>
            <a:r>
              <a:rPr b="0" i="0" lang="en-US" sz="2000">
                <a:solidFill>
                  <a:srgbClr val="4E4E4E"/>
                </a:solidFill>
                <a:latin typeface="Arial"/>
                <a:ea typeface="Arial"/>
                <a:cs typeface="Arial"/>
                <a:sym typeface="Arial"/>
              </a:rPr>
              <a:t>A </a:t>
            </a:r>
            <a:r>
              <a:rPr b="1" i="0" lang="en-US" sz="2000">
                <a:solidFill>
                  <a:srgbClr val="4E4E4E"/>
                </a:solidFill>
                <a:latin typeface="Arial"/>
                <a:ea typeface="Arial"/>
                <a:cs typeface="Arial"/>
                <a:sym typeface="Arial"/>
              </a:rPr>
              <a:t>game console</a:t>
            </a:r>
            <a:r>
              <a:rPr b="0" i="0" lang="en-US" sz="2000">
                <a:solidFill>
                  <a:srgbClr val="4E4E4E"/>
                </a:solidFill>
                <a:latin typeface="Arial"/>
                <a:ea typeface="Arial"/>
                <a:cs typeface="Arial"/>
                <a:sym typeface="Arial"/>
              </a:rPr>
              <a:t> is a specialized type of computer that is used for playing </a:t>
            </a:r>
            <a:r>
              <a:rPr b="1" i="0" lang="en-US" sz="2000">
                <a:solidFill>
                  <a:srgbClr val="4E4E4E"/>
                </a:solidFill>
                <a:latin typeface="Arial"/>
                <a:ea typeface="Arial"/>
                <a:cs typeface="Arial"/>
                <a:sym typeface="Arial"/>
              </a:rPr>
              <a:t>video games</a:t>
            </a:r>
            <a:r>
              <a:rPr b="0" i="0" lang="en-US" sz="2000">
                <a:solidFill>
                  <a:srgbClr val="4E4E4E"/>
                </a:solidFill>
                <a:latin typeface="Arial"/>
                <a:ea typeface="Arial"/>
                <a:cs typeface="Arial"/>
                <a:sym typeface="Arial"/>
              </a:rPr>
              <a:t> on your TV.</a:t>
            </a:r>
            <a:endParaRPr/>
          </a:p>
          <a:p>
            <a:pPr indent="-182880" lvl="1" marL="457200" rtl="0" algn="l">
              <a:lnSpc>
                <a:spcPct val="90000"/>
              </a:lnSpc>
              <a:spcBef>
                <a:spcPts val="600"/>
              </a:spcBef>
              <a:spcAft>
                <a:spcPts val="0"/>
              </a:spcAft>
              <a:buSzPts val="2000"/>
              <a:buFont typeface="Noto Sans Symbols"/>
              <a:buChar char="❑"/>
            </a:pPr>
            <a:r>
              <a:rPr b="1" i="0" lang="en-US" sz="2000">
                <a:solidFill>
                  <a:srgbClr val="4E4E4E"/>
                </a:solidFill>
                <a:latin typeface="Arial"/>
                <a:ea typeface="Arial"/>
                <a:cs typeface="Arial"/>
                <a:sym typeface="Arial"/>
              </a:rPr>
              <a:t> TVs</a:t>
            </a:r>
            <a:r>
              <a:rPr b="0" i="0" lang="en-US" sz="2000">
                <a:solidFill>
                  <a:srgbClr val="4E4E4E"/>
                </a:solidFill>
                <a:latin typeface="Arial"/>
                <a:ea typeface="Arial"/>
                <a:cs typeface="Arial"/>
                <a:sym typeface="Arial"/>
              </a:rPr>
              <a:t>: Many TVs now include </a:t>
            </a:r>
            <a:r>
              <a:rPr b="1" i="0" lang="en-US" sz="2000">
                <a:solidFill>
                  <a:srgbClr val="4E4E4E"/>
                </a:solidFill>
                <a:latin typeface="Arial"/>
                <a:ea typeface="Arial"/>
                <a:cs typeface="Arial"/>
                <a:sym typeface="Arial"/>
              </a:rPr>
              <a:t>applications</a:t>
            </a:r>
            <a:r>
              <a:rPr b="0" i="0" lang="en-US" sz="2000">
                <a:solidFill>
                  <a:srgbClr val="4E4E4E"/>
                </a:solidFill>
                <a:latin typeface="Arial"/>
                <a:ea typeface="Arial"/>
                <a:cs typeface="Arial"/>
                <a:sym typeface="Arial"/>
              </a:rPr>
              <a:t>—or </a:t>
            </a:r>
            <a:r>
              <a:rPr b="1" i="0" lang="en-US" sz="2000">
                <a:solidFill>
                  <a:srgbClr val="4E4E4E"/>
                </a:solidFill>
                <a:latin typeface="Arial"/>
                <a:ea typeface="Arial"/>
                <a:cs typeface="Arial"/>
                <a:sym typeface="Arial"/>
              </a:rPr>
              <a:t>apps</a:t>
            </a:r>
            <a:r>
              <a:rPr b="0" i="0" lang="en-US" sz="2000">
                <a:solidFill>
                  <a:srgbClr val="4E4E4E"/>
                </a:solidFill>
                <a:latin typeface="Arial"/>
                <a:ea typeface="Arial"/>
                <a:cs typeface="Arial"/>
                <a:sym typeface="Arial"/>
              </a:rPr>
              <a:t>—that let you access various types of online content. For example, you can stream video from the Internet directly onto your TV.</a:t>
            </a:r>
            <a:endParaRPr/>
          </a:p>
        </p:txBody>
      </p:sp>
      <p:sp>
        <p:nvSpPr>
          <p:cNvPr id="152" name="Google Shape;152;p1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PCs and Macs</a:t>
            </a:r>
            <a:endParaRPr/>
          </a:p>
        </p:txBody>
      </p:sp>
      <p:sp>
        <p:nvSpPr>
          <p:cNvPr id="158" name="Google Shape;158;p1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Personal computers come in two main styles: </a:t>
            </a:r>
            <a:r>
              <a:rPr b="1" i="0" lang="en-US" sz="2400">
                <a:solidFill>
                  <a:srgbClr val="4E4E4E"/>
                </a:solidFill>
                <a:latin typeface="Source Sans Pro"/>
                <a:ea typeface="Source Sans Pro"/>
                <a:cs typeface="Source Sans Pro"/>
                <a:sym typeface="Source Sans Pro"/>
              </a:rPr>
              <a:t>PC</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Mac</a:t>
            </a:r>
            <a:r>
              <a:rPr b="0" i="0" lang="en-US" sz="2400">
                <a:solidFill>
                  <a:srgbClr val="4E4E4E"/>
                </a:solidFill>
                <a:latin typeface="Source Sans Pro"/>
                <a:ea typeface="Source Sans Pro"/>
                <a:cs typeface="Source Sans Pro"/>
                <a:sym typeface="Source Sans Pro"/>
              </a:rPr>
              <a:t>. Both are fully functional, but they have a different look and feel, and many people prefer one or the other.</a:t>
            </a:r>
            <a:endParaRPr sz="2400"/>
          </a:p>
        </p:txBody>
      </p:sp>
      <p:sp>
        <p:nvSpPr>
          <p:cNvPr id="159" name="Google Shape;159;p1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PCs</a:t>
            </a:r>
            <a:endParaRPr/>
          </a:p>
        </p:txBody>
      </p:sp>
      <p:sp>
        <p:nvSpPr>
          <p:cNvPr id="165" name="Google Shape;165;p1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This type of computer began with the original </a:t>
            </a:r>
            <a:r>
              <a:rPr b="1" i="0" lang="en-US" sz="2400">
                <a:solidFill>
                  <a:srgbClr val="4E4E4E"/>
                </a:solidFill>
                <a:latin typeface="Source Sans Pro"/>
                <a:ea typeface="Source Sans Pro"/>
                <a:cs typeface="Source Sans Pro"/>
                <a:sym typeface="Source Sans Pro"/>
              </a:rPr>
              <a:t>IBM PC</a:t>
            </a:r>
            <a:r>
              <a:rPr b="0" i="0" lang="en-US" sz="2400">
                <a:solidFill>
                  <a:srgbClr val="4E4E4E"/>
                </a:solidFill>
                <a:latin typeface="Source Sans Pro"/>
                <a:ea typeface="Source Sans Pro"/>
                <a:cs typeface="Source Sans Pro"/>
                <a:sym typeface="Source Sans Pro"/>
              </a:rPr>
              <a:t> that was introduced in 1981. Other companies began creating similar computers, which were called </a:t>
            </a:r>
            <a:r>
              <a:rPr b="1" i="0" lang="en-US" sz="2400">
                <a:solidFill>
                  <a:srgbClr val="4E4E4E"/>
                </a:solidFill>
                <a:latin typeface="Source Sans Pro"/>
                <a:ea typeface="Source Sans Pro"/>
                <a:cs typeface="Source Sans Pro"/>
                <a:sym typeface="Source Sans Pro"/>
              </a:rPr>
              <a:t>IBM PC Compatible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(often shortened to </a:t>
            </a:r>
            <a:r>
              <a:rPr b="1" i="0" lang="en-US" sz="2400">
                <a:solidFill>
                  <a:srgbClr val="4E4E4E"/>
                </a:solidFill>
                <a:latin typeface="Source Sans Pro"/>
                <a:ea typeface="Source Sans Pro"/>
                <a:cs typeface="Source Sans Pro"/>
                <a:sym typeface="Source Sans Pro"/>
              </a:rPr>
              <a:t>PC</a:t>
            </a:r>
            <a:r>
              <a:rPr b="0" i="0" lang="en-US" sz="2400">
                <a:solidFill>
                  <a:srgbClr val="4E4E4E"/>
                </a:solidFill>
                <a:latin typeface="Source Sans Pro"/>
                <a:ea typeface="Source Sans Pro"/>
                <a:cs typeface="Source Sans Pro"/>
                <a:sym typeface="Source Sans Pro"/>
              </a:rPr>
              <a:t>). Today, this is the most common type of personal computer, and it typically includes the </a:t>
            </a:r>
            <a:r>
              <a:rPr b="1" i="0" lang="en-US" sz="2400">
                <a:solidFill>
                  <a:srgbClr val="4E4E4E"/>
                </a:solidFill>
                <a:latin typeface="Source Sans Pro"/>
                <a:ea typeface="Source Sans Pro"/>
                <a:cs typeface="Source Sans Pro"/>
                <a:sym typeface="Source Sans Pro"/>
              </a:rPr>
              <a:t>Microsoft Windows</a:t>
            </a:r>
            <a:r>
              <a:rPr b="0" i="0" lang="en-US" sz="2400">
                <a:solidFill>
                  <a:srgbClr val="4E4E4E"/>
                </a:solidFill>
                <a:latin typeface="Source Sans Pro"/>
                <a:ea typeface="Source Sans Pro"/>
                <a:cs typeface="Source Sans Pro"/>
                <a:sym typeface="Source Sans Pro"/>
              </a:rPr>
              <a:t> operating system.</a:t>
            </a:r>
            <a:endParaRPr sz="2400"/>
          </a:p>
        </p:txBody>
      </p:sp>
      <p:pic>
        <p:nvPicPr>
          <p:cNvPr descr="a windows PC" id="166" name="Google Shape;166;p14"/>
          <p:cNvPicPr preferRelativeResize="0"/>
          <p:nvPr/>
        </p:nvPicPr>
        <p:blipFill rotWithShape="1">
          <a:blip r:embed="rId3">
            <a:alphaModFix/>
          </a:blip>
          <a:srcRect b="0" l="0" r="0" t="0"/>
          <a:stretch/>
        </p:blipFill>
        <p:spPr>
          <a:xfrm>
            <a:off x="2031116" y="3429000"/>
            <a:ext cx="4762500" cy="2838450"/>
          </a:xfrm>
          <a:prstGeom prst="rect">
            <a:avLst/>
          </a:prstGeom>
          <a:noFill/>
          <a:ln>
            <a:noFill/>
          </a:ln>
        </p:spPr>
      </p:pic>
      <p:sp>
        <p:nvSpPr>
          <p:cNvPr id="167" name="Google Shape;167;p1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Macs</a:t>
            </a:r>
            <a:endParaRPr/>
          </a:p>
        </p:txBody>
      </p:sp>
      <p:sp>
        <p:nvSpPr>
          <p:cNvPr id="173" name="Google Shape;173;p1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a:t>
            </a:r>
            <a:r>
              <a:rPr b="1" i="0" lang="en-US" sz="2400">
                <a:solidFill>
                  <a:srgbClr val="4E4E4E"/>
                </a:solidFill>
                <a:latin typeface="Source Sans Pro"/>
                <a:ea typeface="Source Sans Pro"/>
                <a:cs typeface="Source Sans Pro"/>
                <a:sym typeface="Source Sans Pro"/>
              </a:rPr>
              <a:t>Macintosh</a:t>
            </a:r>
            <a:r>
              <a:rPr b="0" i="0" lang="en-US" sz="2400">
                <a:solidFill>
                  <a:srgbClr val="4E4E4E"/>
                </a:solidFill>
                <a:latin typeface="Source Sans Pro"/>
                <a:ea typeface="Source Sans Pro"/>
                <a:cs typeface="Source Sans Pro"/>
                <a:sym typeface="Source Sans Pro"/>
              </a:rPr>
              <a:t> computer was introduced in 1984, and it was the first widely sold personal computer with a graphical user interface, or </a:t>
            </a:r>
            <a:r>
              <a:rPr b="1" i="0" lang="en-US" sz="2400">
                <a:solidFill>
                  <a:srgbClr val="4E4E4E"/>
                </a:solidFill>
                <a:latin typeface="Source Sans Pro"/>
                <a:ea typeface="Source Sans Pro"/>
                <a:cs typeface="Source Sans Pro"/>
                <a:sym typeface="Source Sans Pro"/>
              </a:rPr>
              <a:t>GUI</a:t>
            </a:r>
            <a:r>
              <a:rPr b="0" i="0" lang="en-US" sz="2400">
                <a:solidFill>
                  <a:srgbClr val="4E4E4E"/>
                </a:solidFill>
                <a:latin typeface="Source Sans Pro"/>
                <a:ea typeface="Source Sans Pro"/>
                <a:cs typeface="Source Sans Pro"/>
                <a:sym typeface="Source Sans Pro"/>
              </a:rPr>
              <a:t> (pronounced </a:t>
            </a:r>
            <a:r>
              <a:rPr b="1" i="0" lang="en-US" sz="2400">
                <a:solidFill>
                  <a:srgbClr val="4E4E4E"/>
                </a:solidFill>
                <a:latin typeface="Source Sans Pro"/>
                <a:ea typeface="Source Sans Pro"/>
                <a:cs typeface="Source Sans Pro"/>
                <a:sym typeface="Source Sans Pro"/>
              </a:rPr>
              <a:t>gooey</a:t>
            </a:r>
            <a:r>
              <a:rPr b="0" i="0" lang="en-US" sz="2400">
                <a:solidFill>
                  <a:srgbClr val="4E4E4E"/>
                </a:solidFill>
                <a:latin typeface="Source Sans Pro"/>
                <a:ea typeface="Source Sans Pro"/>
                <a:cs typeface="Source Sans Pro"/>
                <a:sym typeface="Source Sans Pro"/>
              </a:rPr>
              <a:t>). All Macs are made by one company (</a:t>
            </a:r>
            <a:r>
              <a:rPr b="1" i="0" lang="en-US" sz="2400">
                <a:solidFill>
                  <a:srgbClr val="4E4E4E"/>
                </a:solidFill>
                <a:latin typeface="Source Sans Pro"/>
                <a:ea typeface="Source Sans Pro"/>
                <a:cs typeface="Source Sans Pro"/>
                <a:sym typeface="Source Sans Pro"/>
              </a:rPr>
              <a:t>Apple</a:t>
            </a:r>
            <a:r>
              <a:rPr b="0" i="0" lang="en-US" sz="2400">
                <a:solidFill>
                  <a:srgbClr val="4E4E4E"/>
                </a:solidFill>
                <a:latin typeface="Source Sans Pro"/>
                <a:ea typeface="Source Sans Pro"/>
                <a:cs typeface="Source Sans Pro"/>
                <a:sym typeface="Source Sans Pro"/>
              </a:rPr>
              <a:t>), and they almost always use the </a:t>
            </a:r>
            <a:r>
              <a:rPr b="1" i="0" lang="en-US" sz="2400">
                <a:solidFill>
                  <a:srgbClr val="4E4E4E"/>
                </a:solidFill>
                <a:latin typeface="Source Sans Pro"/>
                <a:ea typeface="Source Sans Pro"/>
                <a:cs typeface="Source Sans Pro"/>
                <a:sym typeface="Source Sans Pro"/>
              </a:rPr>
              <a:t>Mac OS X</a:t>
            </a:r>
            <a:r>
              <a:rPr b="0" i="0" lang="en-US" sz="2400">
                <a:solidFill>
                  <a:srgbClr val="4E4E4E"/>
                </a:solidFill>
                <a:latin typeface="Source Sans Pro"/>
                <a:ea typeface="Source Sans Pro"/>
                <a:cs typeface="Source Sans Pro"/>
                <a:sym typeface="Source Sans Pro"/>
              </a:rPr>
              <a:t> operating system.</a:t>
            </a:r>
            <a:endParaRPr sz="2400"/>
          </a:p>
        </p:txBody>
      </p:sp>
      <p:pic>
        <p:nvPicPr>
          <p:cNvPr descr="a mac computer" id="174" name="Google Shape;174;p15"/>
          <p:cNvPicPr preferRelativeResize="0"/>
          <p:nvPr/>
        </p:nvPicPr>
        <p:blipFill rotWithShape="1">
          <a:blip r:embed="rId3">
            <a:alphaModFix/>
          </a:blip>
          <a:srcRect b="0" l="0" r="0" t="0"/>
          <a:stretch/>
        </p:blipFill>
        <p:spPr>
          <a:xfrm>
            <a:off x="2644589" y="3162280"/>
            <a:ext cx="3854821" cy="3178086"/>
          </a:xfrm>
          <a:prstGeom prst="rect">
            <a:avLst/>
          </a:prstGeom>
          <a:noFill/>
          <a:ln>
            <a:noFill/>
          </a:ln>
        </p:spPr>
      </p:pic>
      <p:sp>
        <p:nvSpPr>
          <p:cNvPr id="175" name="Google Shape;175;p1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entury Schoolbook"/>
              <a:buNone/>
            </a:pPr>
            <a:r>
              <a:rPr lang="en-US" sz="5400"/>
              <a:t>THE END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100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computer</a:t>
            </a:r>
            <a:r>
              <a:rPr b="0" i="0" lang="en-US" sz="2400">
                <a:solidFill>
                  <a:srgbClr val="4E4E4E"/>
                </a:solidFill>
                <a:latin typeface="Source Sans Pro"/>
                <a:ea typeface="Source Sans Pro"/>
                <a:cs typeface="Source Sans Pro"/>
                <a:sym typeface="Source Sans Pro"/>
              </a:rPr>
              <a:t> is an electronic device that manipulates information, or data. It has the ability to </a:t>
            </a:r>
            <a:r>
              <a:rPr b="1" i="0" lang="en-US" sz="2400">
                <a:solidFill>
                  <a:srgbClr val="4E4E4E"/>
                </a:solidFill>
                <a:latin typeface="Source Sans Pro"/>
                <a:ea typeface="Source Sans Pro"/>
                <a:cs typeface="Source Sans Pro"/>
                <a:sym typeface="Source Sans Pro"/>
              </a:rPr>
              <a:t>store</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retrieve</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process</a:t>
            </a:r>
            <a:r>
              <a:rPr b="0" i="0" lang="en-US" sz="2400">
                <a:solidFill>
                  <a:srgbClr val="4E4E4E"/>
                </a:solidFill>
                <a:latin typeface="Source Sans Pro"/>
                <a:ea typeface="Source Sans Pro"/>
                <a:cs typeface="Source Sans Pro"/>
                <a:sym typeface="Source Sans Pro"/>
              </a:rPr>
              <a:t> data. You may already know that you can use a computer to </a:t>
            </a:r>
            <a:r>
              <a:rPr b="1" i="0" lang="en-US" sz="2400">
                <a:solidFill>
                  <a:srgbClr val="4E4E4E"/>
                </a:solidFill>
                <a:latin typeface="Source Sans Pro"/>
                <a:ea typeface="Source Sans Pro"/>
                <a:cs typeface="Source Sans Pro"/>
                <a:sym typeface="Source Sans Pro"/>
              </a:rPr>
              <a:t>type documents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send email</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play games</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browse the Web</a:t>
            </a:r>
            <a:r>
              <a:rPr b="0" i="0" lang="en-US" sz="2400">
                <a:solidFill>
                  <a:srgbClr val="4E4E4E"/>
                </a:solidFill>
                <a:latin typeface="Source Sans Pro"/>
                <a:ea typeface="Source Sans Pro"/>
                <a:cs typeface="Source Sans Pro"/>
                <a:sym typeface="Source Sans Pro"/>
              </a:rPr>
              <a:t>. You can also use it to edit or create </a:t>
            </a:r>
            <a:r>
              <a:rPr b="1" i="0" lang="en-US" sz="2400">
                <a:solidFill>
                  <a:srgbClr val="4E4E4E"/>
                </a:solidFill>
                <a:latin typeface="Source Sans Pro"/>
                <a:ea typeface="Source Sans Pro"/>
                <a:cs typeface="Source Sans Pro"/>
                <a:sym typeface="Source Sans Pro"/>
              </a:rPr>
              <a:t>spreadsheets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presentations</a:t>
            </a:r>
            <a:r>
              <a:rPr b="0" i="0" lang="en-US" sz="2400">
                <a:solidFill>
                  <a:srgbClr val="4E4E4E"/>
                </a:solidFill>
                <a:latin typeface="Source Sans Pro"/>
                <a:ea typeface="Source Sans Pro"/>
                <a:cs typeface="Source Sans Pro"/>
                <a:sym typeface="Source Sans Pro"/>
              </a:rPr>
              <a:t>, and even</a:t>
            </a:r>
            <a:r>
              <a:rPr b="1" i="0" lang="en-US" sz="2400">
                <a:solidFill>
                  <a:srgbClr val="4E4E4E"/>
                </a:solidFill>
                <a:latin typeface="Source Sans Pro"/>
                <a:ea typeface="Source Sans Pro"/>
                <a:cs typeface="Source Sans Pro"/>
                <a:sym typeface="Source Sans Pro"/>
              </a:rPr>
              <a:t> videos</a:t>
            </a:r>
            <a:r>
              <a:rPr b="0" i="0" lang="en-US" sz="2400">
                <a:solidFill>
                  <a:srgbClr val="4E4E4E"/>
                </a:solidFill>
                <a:latin typeface="Source Sans Pro"/>
                <a:ea typeface="Source Sans Pro"/>
                <a:cs typeface="Source Sans Pro"/>
                <a:sym typeface="Source Sans Pro"/>
              </a:rPr>
              <a:t>.</a:t>
            </a:r>
            <a:endParaRPr sz="2400"/>
          </a:p>
        </p:txBody>
      </p:sp>
      <p:sp>
        <p:nvSpPr>
          <p:cNvPr id="74" name="Google Shape;74;p2"/>
          <p:cNvSpPr txBox="1"/>
          <p:nvPr>
            <p:ph type="title"/>
          </p:nvPr>
        </p:nvSpPr>
        <p:spPr>
          <a:xfrm>
            <a:off x="514351" y="365760"/>
            <a:ext cx="7701600" cy="706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computer?</a:t>
            </a:r>
            <a:endParaRPr/>
          </a:p>
        </p:txBody>
      </p:sp>
      <p:sp>
        <p:nvSpPr>
          <p:cNvPr id="75" name="Google Shape;75;p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3" title="Computer Basics: What Is a Computer?"/>
          <p:cNvPicPr preferRelativeResize="0"/>
          <p:nvPr>
            <p:ph idx="1" type="body"/>
          </p:nvPr>
        </p:nvPicPr>
        <p:blipFill rotWithShape="1">
          <a:blip r:embed="rId3">
            <a:alphaModFix/>
          </a:blip>
          <a:srcRect b="0" l="0" r="0" t="0"/>
          <a:stretch/>
        </p:blipFill>
        <p:spPr>
          <a:xfrm>
            <a:off x="435500" y="1044755"/>
            <a:ext cx="7701600" cy="4768500"/>
          </a:xfrm>
          <a:prstGeom prst="rect">
            <a:avLst/>
          </a:prstGeom>
          <a:noFill/>
          <a:ln>
            <a:noFill/>
          </a:ln>
          <a:effectLst>
            <a:outerShdw blurRad="190500" rotWithShape="0" algn="tl">
              <a:srgbClr val="000000">
                <a:alpha val="69803"/>
              </a:srgbClr>
            </a:outerShdw>
          </a:effectLst>
        </p:spPr>
      </p:pic>
      <p:sp>
        <p:nvSpPr>
          <p:cNvPr id="81" name="Google Shape;81;p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computer?</a:t>
            </a:r>
            <a:endParaRPr/>
          </a:p>
        </p:txBody>
      </p:sp>
      <p:sp>
        <p:nvSpPr>
          <p:cNvPr id="82" name="Google Shape;82;p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Font typeface="Arial"/>
              <a:buChar char="•"/>
            </a:pPr>
            <a:r>
              <a:rPr b="1" i="0" lang="en-US" sz="2400">
                <a:solidFill>
                  <a:srgbClr val="4E4E4E"/>
                </a:solidFill>
                <a:latin typeface="Arial"/>
                <a:ea typeface="Arial"/>
                <a:cs typeface="Arial"/>
                <a:sym typeface="Arial"/>
              </a:rPr>
              <a:t>Hardware</a:t>
            </a:r>
            <a:r>
              <a:rPr b="0" i="0" lang="en-US" sz="2400">
                <a:solidFill>
                  <a:srgbClr val="4E4E4E"/>
                </a:solidFill>
                <a:latin typeface="Arial"/>
                <a:ea typeface="Arial"/>
                <a:cs typeface="Arial"/>
                <a:sym typeface="Arial"/>
              </a:rPr>
              <a:t> is any part of your computer that has a </a:t>
            </a:r>
            <a:r>
              <a:rPr b="1" i="0" lang="en-US" sz="2400">
                <a:solidFill>
                  <a:srgbClr val="4E4E4E"/>
                </a:solidFill>
                <a:latin typeface="Arial"/>
                <a:ea typeface="Arial"/>
                <a:cs typeface="Arial"/>
                <a:sym typeface="Arial"/>
              </a:rPr>
              <a:t>physical structure</a:t>
            </a:r>
            <a:r>
              <a:rPr b="0" i="0" lang="en-US" sz="2400">
                <a:solidFill>
                  <a:srgbClr val="4E4E4E"/>
                </a:solidFill>
                <a:latin typeface="Arial"/>
                <a:ea typeface="Arial"/>
                <a:cs typeface="Arial"/>
                <a:sym typeface="Arial"/>
              </a:rPr>
              <a:t>, such as the keyboard or mouse. It also includes all of the computer's internal parts, which you can see in the image below.</a:t>
            </a:r>
            <a:endParaRPr/>
          </a:p>
          <a:p>
            <a:pPr indent="-60959" lvl="0" marL="182880" rtl="0" algn="just">
              <a:lnSpc>
                <a:spcPct val="95000"/>
              </a:lnSpc>
              <a:spcBef>
                <a:spcPts val="1600"/>
              </a:spcBef>
              <a:spcAft>
                <a:spcPts val="0"/>
              </a:spcAft>
              <a:buSzPts val="1920"/>
              <a:buNone/>
            </a:pPr>
            <a:r>
              <a:t/>
            </a:r>
            <a:endParaRPr sz="2400"/>
          </a:p>
        </p:txBody>
      </p:sp>
      <p:pic>
        <p:nvPicPr>
          <p:cNvPr descr="image of a motherboard" id="88" name="Google Shape;88;p4"/>
          <p:cNvPicPr preferRelativeResize="0"/>
          <p:nvPr/>
        </p:nvPicPr>
        <p:blipFill rotWithShape="1">
          <a:blip r:embed="rId3">
            <a:alphaModFix/>
          </a:blip>
          <a:srcRect b="0" l="0" r="0" t="0"/>
          <a:stretch/>
        </p:blipFill>
        <p:spPr>
          <a:xfrm>
            <a:off x="2139852" y="2933969"/>
            <a:ext cx="4864295" cy="3238231"/>
          </a:xfrm>
          <a:prstGeom prst="rect">
            <a:avLst/>
          </a:prstGeom>
          <a:noFill/>
          <a:ln>
            <a:noFill/>
          </a:ln>
          <a:effectLst>
            <a:outerShdw blurRad="292100" rotWithShape="0" algn="tl" dir="2700000" dist="139700">
              <a:srgbClr val="333333">
                <a:alpha val="64705"/>
              </a:srgbClr>
            </a:outerShdw>
          </a:effectLst>
        </p:spPr>
      </p:pic>
      <p:sp>
        <p:nvSpPr>
          <p:cNvPr id="89" name="Google Shape;89;p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vs. software</a:t>
            </a:r>
            <a:endParaRPr/>
          </a:p>
        </p:txBody>
      </p:sp>
      <p:sp>
        <p:nvSpPr>
          <p:cNvPr id="90" name="Google Shape;90;p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vs. software</a:t>
            </a:r>
            <a:endParaRPr/>
          </a:p>
        </p:txBody>
      </p:sp>
      <p:sp>
        <p:nvSpPr>
          <p:cNvPr id="96" name="Google Shape;96;p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a:solidFill>
                  <a:srgbClr val="4E4E4E"/>
                </a:solidFill>
                <a:latin typeface="Source Sans Pro"/>
                <a:ea typeface="Source Sans Pro"/>
                <a:cs typeface="Source Sans Pro"/>
                <a:sym typeface="Source Sans Pro"/>
              </a:rPr>
              <a:t>Software</a:t>
            </a:r>
            <a:r>
              <a:rPr b="0" i="0" lang="en-US" sz="2400">
                <a:solidFill>
                  <a:srgbClr val="4E4E4E"/>
                </a:solidFill>
                <a:latin typeface="Source Sans Pro"/>
                <a:ea typeface="Source Sans Pro"/>
                <a:cs typeface="Source Sans Pro"/>
                <a:sym typeface="Source Sans Pro"/>
              </a:rPr>
              <a:t> is any </a:t>
            </a:r>
            <a:r>
              <a:rPr b="1" i="0" lang="en-US" sz="2400">
                <a:solidFill>
                  <a:srgbClr val="4E4E4E"/>
                </a:solidFill>
                <a:latin typeface="Source Sans Pro"/>
                <a:ea typeface="Source Sans Pro"/>
                <a:cs typeface="Source Sans Pro"/>
                <a:sym typeface="Source Sans Pro"/>
              </a:rPr>
              <a:t>set of instructions</a:t>
            </a:r>
            <a:r>
              <a:rPr b="0" i="0" lang="en-US" sz="2400">
                <a:solidFill>
                  <a:srgbClr val="4E4E4E"/>
                </a:solidFill>
                <a:latin typeface="Source Sans Pro"/>
                <a:ea typeface="Source Sans Pro"/>
                <a:cs typeface="Source Sans Pro"/>
                <a:sym typeface="Source Sans Pro"/>
              </a:rPr>
              <a:t> that tells the hardware </a:t>
            </a:r>
            <a:r>
              <a:rPr b="1" i="0" lang="en-US" sz="2400">
                <a:solidFill>
                  <a:srgbClr val="4E4E4E"/>
                </a:solidFill>
                <a:latin typeface="Source Sans Pro"/>
                <a:ea typeface="Source Sans Pro"/>
                <a:cs typeface="Source Sans Pro"/>
                <a:sym typeface="Source Sans Pro"/>
              </a:rPr>
              <a:t>what to do</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how to do it</a:t>
            </a:r>
            <a:r>
              <a:rPr b="0" i="0" lang="en-US" sz="2400">
                <a:solidFill>
                  <a:srgbClr val="4E4E4E"/>
                </a:solidFill>
                <a:latin typeface="Source Sans Pro"/>
                <a:ea typeface="Source Sans Pro"/>
                <a:cs typeface="Source Sans Pro"/>
                <a:sym typeface="Source Sans Pro"/>
              </a:rPr>
              <a:t>. Examples of software include web browsers, games, and word processors. Below, you can see an image of Microsoft PowerPoint, which is used to create presentations.</a:t>
            </a:r>
            <a:endParaRPr/>
          </a:p>
          <a:p>
            <a:pPr indent="-60959" lvl="0" marL="182880" rtl="0" algn="just">
              <a:lnSpc>
                <a:spcPct val="95000"/>
              </a:lnSpc>
              <a:spcBef>
                <a:spcPts val="1600"/>
              </a:spcBef>
              <a:spcAft>
                <a:spcPts val="0"/>
              </a:spcAft>
              <a:buSzPts val="1920"/>
              <a:buNone/>
            </a:pPr>
            <a:r>
              <a:t/>
            </a:r>
            <a:endParaRPr sz="2400">
              <a:solidFill>
                <a:srgbClr val="4E4E4E"/>
              </a:solidFill>
              <a:latin typeface="Source Sans Pro"/>
              <a:ea typeface="Source Sans Pro"/>
              <a:cs typeface="Source Sans Pro"/>
              <a:sym typeface="Source Sans Pro"/>
            </a:endParaRPr>
          </a:p>
          <a:p>
            <a:pPr indent="-60959" lvl="0" marL="182880" rtl="0" algn="just">
              <a:lnSpc>
                <a:spcPct val="95000"/>
              </a:lnSpc>
              <a:spcBef>
                <a:spcPts val="1600"/>
              </a:spcBef>
              <a:spcAft>
                <a:spcPts val="0"/>
              </a:spcAft>
              <a:buSzPts val="1920"/>
              <a:buNone/>
            </a:pPr>
            <a:r>
              <a:t/>
            </a:r>
            <a:endParaRPr sz="2400"/>
          </a:p>
        </p:txBody>
      </p:sp>
      <p:pic>
        <p:nvPicPr>
          <p:cNvPr descr="Screenshot of PowerPoint 2013" id="97" name="Google Shape;97;p5"/>
          <p:cNvPicPr preferRelativeResize="0"/>
          <p:nvPr/>
        </p:nvPicPr>
        <p:blipFill rotWithShape="1">
          <a:blip r:embed="rId3">
            <a:alphaModFix/>
          </a:blip>
          <a:srcRect b="0" l="0" r="0" t="0"/>
          <a:stretch/>
        </p:blipFill>
        <p:spPr>
          <a:xfrm>
            <a:off x="1277307" y="3283207"/>
            <a:ext cx="6270117" cy="2888993"/>
          </a:xfrm>
          <a:prstGeom prst="rect">
            <a:avLst/>
          </a:prstGeom>
          <a:noFill/>
          <a:ln>
            <a:noFill/>
          </a:ln>
          <a:effectLst>
            <a:outerShdw blurRad="292100" rotWithShape="0" algn="tl" dir="2700000" dist="139700">
              <a:srgbClr val="333333">
                <a:alpha val="64705"/>
              </a:srgbClr>
            </a:outerShdw>
          </a:effectLst>
        </p:spPr>
      </p:pic>
      <p:sp>
        <p:nvSpPr>
          <p:cNvPr id="98" name="Google Shape;98;p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vs. software</a:t>
            </a:r>
            <a:endParaRPr/>
          </a:p>
        </p:txBody>
      </p:sp>
      <p:sp>
        <p:nvSpPr>
          <p:cNvPr id="104" name="Google Shape;104;p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Everything you do on your computer will rely on both hardware and software. For example, right now you may be viewing this lesson in a </a:t>
            </a:r>
            <a:r>
              <a:rPr b="1" i="0" lang="en-US" sz="2400">
                <a:solidFill>
                  <a:srgbClr val="4E4E4E"/>
                </a:solidFill>
                <a:latin typeface="Source Sans Pro"/>
                <a:ea typeface="Source Sans Pro"/>
                <a:cs typeface="Source Sans Pro"/>
                <a:sym typeface="Source Sans Pro"/>
              </a:rPr>
              <a:t>web browser</a:t>
            </a:r>
            <a:r>
              <a:rPr b="0" i="0" lang="en-US" sz="2400">
                <a:solidFill>
                  <a:srgbClr val="4E4E4E"/>
                </a:solidFill>
                <a:latin typeface="Source Sans Pro"/>
                <a:ea typeface="Source Sans Pro"/>
                <a:cs typeface="Source Sans Pro"/>
                <a:sym typeface="Source Sans Pro"/>
              </a:rPr>
              <a:t> (software) and using your </a:t>
            </a:r>
            <a:r>
              <a:rPr b="1" i="0" lang="en-US" sz="2400">
                <a:solidFill>
                  <a:srgbClr val="4E4E4E"/>
                </a:solidFill>
                <a:latin typeface="Source Sans Pro"/>
                <a:ea typeface="Source Sans Pro"/>
                <a:cs typeface="Source Sans Pro"/>
                <a:sym typeface="Source Sans Pro"/>
              </a:rPr>
              <a:t>mouse</a:t>
            </a:r>
            <a:r>
              <a:rPr b="0" i="0" lang="en-US" sz="2400">
                <a:solidFill>
                  <a:srgbClr val="4E4E4E"/>
                </a:solidFill>
                <a:latin typeface="Source Sans Pro"/>
                <a:ea typeface="Source Sans Pro"/>
                <a:cs typeface="Source Sans Pro"/>
                <a:sym typeface="Source Sans Pro"/>
              </a:rPr>
              <a:t> (hardware) to click from page to page. As you learn about different types of computers, ask yourself about the differences in their hardware. As you progress through this tutorial, you'll see that different types of computers also often use different types of software.</a:t>
            </a:r>
            <a:endParaRPr sz="2400"/>
          </a:p>
        </p:txBody>
      </p:sp>
      <p:sp>
        <p:nvSpPr>
          <p:cNvPr id="105" name="Google Shape;105;p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entury Schoolbook"/>
              <a:buNone/>
            </a:pPr>
            <a:r>
              <a:rPr lang="en-US" sz="2800"/>
              <a:t>What are the different types of computers?</a:t>
            </a:r>
            <a:endParaRPr/>
          </a:p>
        </p:txBody>
      </p:sp>
      <p:sp>
        <p:nvSpPr>
          <p:cNvPr id="111" name="Google Shape;111;p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When most people hear the word </a:t>
            </a:r>
            <a:r>
              <a:rPr b="1" i="0" lang="en-US" sz="2400">
                <a:solidFill>
                  <a:srgbClr val="4E4E4E"/>
                </a:solidFill>
                <a:latin typeface="Source Sans Pro"/>
                <a:ea typeface="Source Sans Pro"/>
                <a:cs typeface="Source Sans Pro"/>
                <a:sym typeface="Source Sans Pro"/>
              </a:rPr>
              <a:t>computer</a:t>
            </a:r>
            <a:r>
              <a:rPr b="0" i="0" lang="en-US" sz="2400">
                <a:solidFill>
                  <a:srgbClr val="4E4E4E"/>
                </a:solidFill>
                <a:latin typeface="Source Sans Pro"/>
                <a:ea typeface="Source Sans Pro"/>
                <a:cs typeface="Source Sans Pro"/>
                <a:sym typeface="Source Sans Pro"/>
              </a:rPr>
              <a:t>, they think of a </a:t>
            </a:r>
            <a:r>
              <a:rPr b="1" i="0" lang="en-US" sz="2400">
                <a:solidFill>
                  <a:srgbClr val="4E4E4E"/>
                </a:solidFill>
                <a:latin typeface="Source Sans Pro"/>
                <a:ea typeface="Source Sans Pro"/>
                <a:cs typeface="Source Sans Pro"/>
                <a:sym typeface="Source Sans Pro"/>
              </a:rPr>
              <a:t>personal computer</a:t>
            </a:r>
            <a:r>
              <a:rPr b="0" i="0" lang="en-US" sz="2400">
                <a:solidFill>
                  <a:srgbClr val="4E4E4E"/>
                </a:solidFill>
                <a:latin typeface="Source Sans Pro"/>
                <a:ea typeface="Source Sans Pro"/>
                <a:cs typeface="Source Sans Pro"/>
                <a:sym typeface="Source Sans Pro"/>
              </a:rPr>
              <a:t> such as a </a:t>
            </a:r>
            <a:r>
              <a:rPr b="1" i="0" lang="en-US" sz="2400">
                <a:solidFill>
                  <a:srgbClr val="4E4E4E"/>
                </a:solidFill>
                <a:latin typeface="Source Sans Pro"/>
                <a:ea typeface="Source Sans Pro"/>
                <a:cs typeface="Source Sans Pro"/>
                <a:sym typeface="Source Sans Pro"/>
              </a:rPr>
              <a:t>desktop</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laptop</a:t>
            </a:r>
            <a:r>
              <a:rPr b="0" i="0" lang="en-US" sz="2400">
                <a:solidFill>
                  <a:srgbClr val="4E4E4E"/>
                </a:solidFill>
                <a:latin typeface="Source Sans Pro"/>
                <a:ea typeface="Source Sans Pro"/>
                <a:cs typeface="Source Sans Pro"/>
                <a:sym typeface="Source Sans Pro"/>
              </a:rPr>
              <a:t>. However, computers come in many shapes and sizes, and they perform many different functions in our daily lives. When you withdraw cash from an ATM, scan groceries at the store, or use a calculator, you're using a type of computer.</a:t>
            </a:r>
            <a:endParaRPr sz="2400"/>
          </a:p>
        </p:txBody>
      </p:sp>
      <p:pic>
        <p:nvPicPr>
          <p:cNvPr descr="grid of people using computers" id="112" name="Google Shape;112;p7"/>
          <p:cNvPicPr preferRelativeResize="0"/>
          <p:nvPr/>
        </p:nvPicPr>
        <p:blipFill rotWithShape="1">
          <a:blip r:embed="rId3">
            <a:alphaModFix/>
          </a:blip>
          <a:srcRect b="0" l="0" r="0" t="0"/>
          <a:stretch/>
        </p:blipFill>
        <p:spPr>
          <a:xfrm>
            <a:off x="1844672" y="3850941"/>
            <a:ext cx="5454655" cy="2321259"/>
          </a:xfrm>
          <a:prstGeom prst="rect">
            <a:avLst/>
          </a:prstGeom>
          <a:noFill/>
          <a:ln>
            <a:noFill/>
          </a:ln>
          <a:effectLst>
            <a:outerShdw blurRad="292100" rotWithShape="0" algn="tl" dir="2700000" dist="139700">
              <a:srgbClr val="333333">
                <a:alpha val="64705"/>
              </a:srgbClr>
            </a:outerShdw>
          </a:effectLst>
        </p:spPr>
      </p:pic>
      <p:sp>
        <p:nvSpPr>
          <p:cNvPr id="113" name="Google Shape;113;p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Desktop Computers</a:t>
            </a:r>
            <a:endParaRPr/>
          </a:p>
        </p:txBody>
      </p:sp>
      <p:sp>
        <p:nvSpPr>
          <p:cNvPr id="119" name="Google Shape;119;p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lang="en-US" sz="2400"/>
              <a:t>Many people use desktop computers at work, home, and school. Desktop computers are designed to be placed on a desk, and they're typically made up of a few different parts, including the computer case, monitor, keyboard, and mouse.</a:t>
            </a:r>
            <a:endParaRPr/>
          </a:p>
        </p:txBody>
      </p:sp>
      <p:pic>
        <p:nvPicPr>
          <p:cNvPr descr="a desktop computer" id="120" name="Google Shape;120;p8"/>
          <p:cNvPicPr preferRelativeResize="0"/>
          <p:nvPr/>
        </p:nvPicPr>
        <p:blipFill rotWithShape="1">
          <a:blip r:embed="rId3">
            <a:alphaModFix/>
          </a:blip>
          <a:srcRect b="0" l="0" r="0" t="0"/>
          <a:stretch/>
        </p:blipFill>
        <p:spPr>
          <a:xfrm>
            <a:off x="2333229" y="3120406"/>
            <a:ext cx="4477541" cy="3219960"/>
          </a:xfrm>
          <a:prstGeom prst="rect">
            <a:avLst/>
          </a:prstGeom>
          <a:noFill/>
          <a:ln>
            <a:noFill/>
          </a:ln>
        </p:spPr>
      </p:pic>
      <p:sp>
        <p:nvSpPr>
          <p:cNvPr id="121" name="Google Shape;121;p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Laptop Computers</a:t>
            </a:r>
            <a:endParaRPr/>
          </a:p>
        </p:txBody>
      </p:sp>
      <p:sp>
        <p:nvSpPr>
          <p:cNvPr id="127" name="Google Shape;127;p9"/>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second type of computer you may be familiar with is a </a:t>
            </a:r>
            <a:r>
              <a:rPr b="1" i="0" lang="en-US" sz="2400">
                <a:solidFill>
                  <a:srgbClr val="4E4E4E"/>
                </a:solidFill>
                <a:latin typeface="Source Sans Pro"/>
                <a:ea typeface="Source Sans Pro"/>
                <a:cs typeface="Source Sans Pro"/>
                <a:sym typeface="Source Sans Pro"/>
              </a:rPr>
              <a:t>laptop computer</a:t>
            </a:r>
            <a:r>
              <a:rPr b="0" i="0" lang="en-US" sz="2400">
                <a:solidFill>
                  <a:srgbClr val="4E4E4E"/>
                </a:solidFill>
                <a:latin typeface="Source Sans Pro"/>
                <a:ea typeface="Source Sans Pro"/>
                <a:cs typeface="Source Sans Pro"/>
                <a:sym typeface="Source Sans Pro"/>
              </a:rPr>
              <a:t>, commonly called a laptop. Laptops are battery-powered computers that are </a:t>
            </a:r>
            <a:r>
              <a:rPr b="1" i="0" lang="en-US" sz="2400">
                <a:solidFill>
                  <a:srgbClr val="4E4E4E"/>
                </a:solidFill>
                <a:latin typeface="Source Sans Pro"/>
                <a:ea typeface="Source Sans Pro"/>
                <a:cs typeface="Source Sans Pro"/>
                <a:sym typeface="Source Sans Pro"/>
              </a:rPr>
              <a:t>more portable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than desktops, allowing you to use them almost anywhere.</a:t>
            </a:r>
            <a:endParaRPr sz="2400"/>
          </a:p>
        </p:txBody>
      </p:sp>
      <p:pic>
        <p:nvPicPr>
          <p:cNvPr descr="a laptop computer" id="128" name="Google Shape;128;p9"/>
          <p:cNvPicPr preferRelativeResize="0"/>
          <p:nvPr/>
        </p:nvPicPr>
        <p:blipFill rotWithShape="1">
          <a:blip r:embed="rId3">
            <a:alphaModFix/>
          </a:blip>
          <a:srcRect b="0" l="0" r="0" t="0"/>
          <a:stretch/>
        </p:blipFill>
        <p:spPr>
          <a:xfrm>
            <a:off x="2498651" y="2911795"/>
            <a:ext cx="3849437" cy="3343511"/>
          </a:xfrm>
          <a:prstGeom prst="rect">
            <a:avLst/>
          </a:prstGeom>
          <a:noFill/>
          <a:ln>
            <a:noFill/>
          </a:ln>
        </p:spPr>
      </p:pic>
      <p:sp>
        <p:nvSpPr>
          <p:cNvPr id="129" name="Google Shape;129;p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theme/theme1.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2020-10-25T09:15:57Z</dcterms:created>
  <dc:creator>UGUR</dc:creator>
</cp:coreProperties>
</file>